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381" r:id="rId4"/>
    <p:sldId id="259" r:id="rId5"/>
    <p:sldId id="260" r:id="rId6"/>
    <p:sldId id="261" r:id="rId7"/>
    <p:sldId id="262" r:id="rId8"/>
    <p:sldId id="297" r:id="rId9"/>
    <p:sldId id="339" r:id="rId10"/>
    <p:sldId id="263" r:id="rId11"/>
    <p:sldId id="355" r:id="rId12"/>
    <p:sldId id="372" r:id="rId13"/>
    <p:sldId id="373" r:id="rId14"/>
    <p:sldId id="374" r:id="rId15"/>
    <p:sldId id="356" r:id="rId16"/>
    <p:sldId id="375" r:id="rId17"/>
    <p:sldId id="376" r:id="rId18"/>
    <p:sldId id="377" r:id="rId19"/>
    <p:sldId id="378" r:id="rId20"/>
    <p:sldId id="379" r:id="rId21"/>
    <p:sldId id="380" r:id="rId22"/>
    <p:sldId id="325" r:id="rId23"/>
    <p:sldId id="363" r:id="rId24"/>
    <p:sldId id="274" r:id="rId25"/>
    <p:sldId id="364" r:id="rId26"/>
    <p:sldId id="281" r:id="rId27"/>
    <p:sldId id="275" r:id="rId28"/>
    <p:sldId id="276" r:id="rId29"/>
    <p:sldId id="277" r:id="rId30"/>
    <p:sldId id="278" r:id="rId31"/>
    <p:sldId id="283" r:id="rId32"/>
    <p:sldId id="284" r:id="rId33"/>
    <p:sldId id="309" r:id="rId34"/>
    <p:sldId id="310" r:id="rId35"/>
    <p:sldId id="288" r:id="rId36"/>
    <p:sldId id="289" r:id="rId37"/>
    <p:sldId id="311" r:id="rId38"/>
    <p:sldId id="312" r:id="rId39"/>
    <p:sldId id="313" r:id="rId40"/>
    <p:sldId id="31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9/9/2021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9/9/2021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9/9/2021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9/09/2021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9/09/2021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9/09/2021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9/09/2021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9/09/2021</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9/09/2021</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9/09/2021</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9/09/2021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9/09/2021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9/09/2021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9/09/2021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9/9/2021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9/9/2021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9/9/2021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2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9/9/2021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2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9/9/2021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2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9/09/2021</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9256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36200" y="1371600"/>
            <a:ext cx="8326800" cy="2362200"/>
          </a:xfrm>
          <a:prstGeom prst="rect">
            <a:avLst/>
          </a:prstGeom>
          <a:blipFill dpi="0" rotWithShape="1">
            <a:blip r:embed="rId3">
              <a:alphaModFix amt="79000"/>
            </a:blip>
            <a:srcRect/>
            <a:stretch>
              <a:fillRect l="-643" t="14916" r="-4719" b="-15568"/>
            </a:stretch>
          </a:blipFill>
        </p:spPr>
        <p:txBody>
          <a:bodyPr wrap="square">
            <a:spAutoFit/>
          </a:bodyPr>
          <a:lstStyle/>
          <a:p>
            <a:pPr algn="ctr" rtl="1">
              <a:lnSpc>
                <a:spcPct val="115000"/>
              </a:lnSpc>
              <a:spcAft>
                <a:spcPts val="800"/>
              </a:spcAft>
            </a:pPr>
            <a:endParaRPr lang="fi-FI" sz="3200" b="1" dirty="0" smtClean="0">
              <a:ln>
                <a:solidFill>
                  <a:sysClr val="windowText" lastClr="000000"/>
                </a:solidFill>
              </a:ln>
              <a:solidFill>
                <a:schemeClr val="bg2">
                  <a:lumMod val="50000"/>
                </a:schemeClr>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
        <p:nvSpPr>
          <p:cNvPr id="3" name="Plaque 2"/>
          <p:cNvSpPr/>
          <p:nvPr/>
        </p:nvSpPr>
        <p:spPr>
          <a:xfrm>
            <a:off x="533400" y="228600"/>
            <a:ext cx="8229600" cy="990600"/>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a:t>
            </a:r>
          </a:p>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dalam surah Al-Qasas ayat  85</a:t>
            </a:r>
            <a:endParaRPr lang="en-US" sz="2800" dirty="0"/>
          </a:p>
        </p:txBody>
      </p:sp>
      <p:sp>
        <p:nvSpPr>
          <p:cNvPr id="5" name="Rectangle 4"/>
          <p:cNvSpPr/>
          <p:nvPr/>
        </p:nvSpPr>
        <p:spPr>
          <a:xfrm>
            <a:off x="381000" y="4114800"/>
            <a:ext cx="8305800" cy="2246769"/>
          </a:xfrm>
          <a:prstGeom prst="rect">
            <a:avLst/>
          </a:prstGeom>
          <a:solidFill>
            <a:schemeClr val="tx1">
              <a:alpha val="46000"/>
            </a:schemeClr>
          </a:solidFill>
        </p:spPr>
        <p:txBody>
          <a:bodyPr wrap="square">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Yang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bermaksud</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Sesungguhnya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Allah yang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mewajibkan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kepadamu</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beramal</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menyampaikan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Al-Quran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wahai</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Muhammad)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sudah</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tentu</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akan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menyampaikan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engkau</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lagi</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kepada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apa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yang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engkau</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ingini</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cintai</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a:t>
            </a:r>
            <a:r>
              <a:rPr lang="en-US" sz="2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atakanlah</a:t>
            </a: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kepada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kaum</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yang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menentangmu</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Tuhanku</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amat</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mengetahui</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akan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sesiapa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yang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membawa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hidayah</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petunjuk</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sesiapa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pula yang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berada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dalam</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kesesatan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yang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nyata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endParaRPr lang="ms-MY"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887860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33400" y="1600200"/>
            <a:ext cx="8229600" cy="2003625"/>
          </a:xfrm>
          <a:prstGeom prst="rect">
            <a:avLst/>
          </a:prstGeom>
          <a:solidFill>
            <a:schemeClr val="bg1">
              <a:alpha val="69000"/>
            </a:schemeClr>
          </a:solidFill>
        </p:spPr>
        <p:txBody>
          <a:bodyPr wrap="square">
            <a:spAutoFit/>
          </a:bodyPr>
          <a:lstStyle/>
          <a:p>
            <a:pPr algn="ctr" rtl="1">
              <a:lnSpc>
                <a:spcPct val="115000"/>
              </a:lnSpc>
              <a:spcAft>
                <a:spcPts val="800"/>
              </a:spcAft>
            </a:pPr>
            <a:r>
              <a:rPr lang="ar-AE" sz="5400" b="1" dirty="0">
                <a:solidFill>
                  <a:schemeClr val="bg2">
                    <a:lumMod val="50000"/>
                  </a:schemeClr>
                </a:solidFill>
                <a:latin typeface="Arial Rounded MT Bold" panose="020F0704030504030204" pitchFamily="34" charset="0"/>
              </a:rPr>
              <a:t>مَا أَطْيَبَكِ مِنْ بَلَدٍ وَأَحّبَّكِ إِلَيَّ وَلَوْلا أَنَّ قَوْمِيْ أَخْرَجُوْنِيْ مِنْكِ مَا سَكَنْتُ غَيْرَكِ </a:t>
            </a:r>
            <a:endParaRPr lang="fi-FI" sz="5400" b="1" dirty="0" smtClean="0">
              <a:ln>
                <a:solidFill>
                  <a:sysClr val="windowText" lastClr="000000"/>
                </a:solidFill>
              </a:ln>
              <a:solidFill>
                <a:schemeClr val="bg2">
                  <a:lumMod val="50000"/>
                </a:schemeClr>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
        <p:nvSpPr>
          <p:cNvPr id="3" name="Plaque 2"/>
          <p:cNvSpPr/>
          <p:nvPr/>
        </p:nvSpPr>
        <p:spPr>
          <a:xfrm>
            <a:off x="533400" y="228600"/>
            <a:ext cx="8229600" cy="1066800"/>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Nabi Muhammad SAW</a:t>
            </a:r>
          </a:p>
          <a:p>
            <a:pPr algn="ctr"/>
            <a:r>
              <a:rPr lang="fi-FI"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
            </a:r>
            <a:r>
              <a:rPr lang="fi-FI"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ambil berpaling </a:t>
            </a:r>
            <a:r>
              <a:rPr lang="fi-FI"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mengadap ke arah Mekah  </a:t>
            </a:r>
            <a:endParaRPr lang="en-US" sz="2400" dirty="0"/>
          </a:p>
        </p:txBody>
      </p:sp>
      <p:sp>
        <p:nvSpPr>
          <p:cNvPr id="5" name="Rectangle 4"/>
          <p:cNvSpPr/>
          <p:nvPr/>
        </p:nvSpPr>
        <p:spPr>
          <a:xfrm>
            <a:off x="457200" y="3842407"/>
            <a:ext cx="8305800" cy="2246769"/>
          </a:xfrm>
          <a:prstGeom prst="rect">
            <a:avLst/>
          </a:prstGeom>
          <a:solidFill>
            <a:schemeClr val="tx1">
              <a:alpha val="46000"/>
            </a:schemeClr>
          </a:solidFill>
        </p:spPr>
        <p:txBody>
          <a:bodyPr wrap="square">
            <a:spAutoFit/>
          </a:bodyPr>
          <a:lstStyle/>
          <a:p>
            <a:pPr algn="ct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Yang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bermaksud</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Alangkah</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cantiknya</a:t>
            </a: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mu </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di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kalangan</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negeri</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dan</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alangkah</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cintanya</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aku</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kepadamu</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andai</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kata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kaumku</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tidak</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mengusirkanku</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keluar</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darimu</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nescaya</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aku</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tidak</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akan</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mendiami</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selainmu</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endPar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endParaRPr>
          </a:p>
        </p:txBody>
      </p:sp>
      <p:sp>
        <p:nvSpPr>
          <p:cNvPr id="4" name="Rectangle 3"/>
          <p:cNvSpPr/>
          <p:nvPr/>
        </p:nvSpPr>
        <p:spPr>
          <a:xfrm>
            <a:off x="2610289" y="6173819"/>
            <a:ext cx="3999622" cy="523220"/>
          </a:xfrm>
          <a:prstGeom prst="rect">
            <a:avLst/>
          </a:prstGeom>
          <a:noFill/>
        </p:spPr>
        <p:txBody>
          <a:bodyPr wrap="square" lIns="91440" tIns="45720" rIns="91440" bIns="45720">
            <a:spAutoFit/>
          </a:bodyPr>
          <a:lstStyle/>
          <a:p>
            <a:pPr algn="ctr"/>
            <a:r>
              <a:rPr lang="en-US" sz="2800"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Riwayat</a:t>
            </a:r>
            <a:r>
              <a:rPr lang="en-U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 At-</a:t>
            </a:r>
            <a:r>
              <a:rPr lang="en-US" sz="2800"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Tirmizi</a:t>
            </a:r>
            <a:endParaRPr lang="en-U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797241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533400" y="1524000"/>
            <a:ext cx="8229600" cy="2428357"/>
          </a:xfrm>
          <a:prstGeom prst="rect">
            <a:avLst/>
          </a:prstGeom>
          <a:solidFill>
            <a:schemeClr val="bg1">
              <a:alpha val="69000"/>
            </a:schemeClr>
          </a:solidFill>
        </p:spPr>
        <p:txBody>
          <a:bodyPr wrap="square">
            <a:spAutoFit/>
          </a:bodyPr>
          <a:lstStyle/>
          <a:p>
            <a:pPr algn="ctr" rtl="1">
              <a:lnSpc>
                <a:spcPct val="115000"/>
              </a:lnSpc>
              <a:spcAft>
                <a:spcPts val="800"/>
              </a:spcAft>
            </a:pPr>
            <a:r>
              <a:rPr lang="ar-AE" sz="6600" b="1" dirty="0">
                <a:solidFill>
                  <a:schemeClr val="bg2">
                    <a:lumMod val="50000"/>
                  </a:schemeClr>
                </a:solidFill>
                <a:latin typeface="Arial Rounded MT Bold" panose="020F0704030504030204" pitchFamily="34" charset="0"/>
              </a:rPr>
              <a:t>اَللَّهُمَّ حَبِّبْ إِلَيْنَا الْمَدِيْنَةَ كَحُبِّنَا مَكَّةَ أَوْ أَشَدَّ</a:t>
            </a:r>
            <a:endParaRPr lang="fi-FI" sz="6600" b="1" dirty="0" smtClean="0">
              <a:ln>
                <a:solidFill>
                  <a:sysClr val="windowText" lastClr="000000"/>
                </a:solidFill>
              </a:ln>
              <a:solidFill>
                <a:schemeClr val="bg2">
                  <a:lumMod val="50000"/>
                </a:schemeClr>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
        <p:nvSpPr>
          <p:cNvPr id="3" name="Plaque 2"/>
          <p:cNvSpPr/>
          <p:nvPr/>
        </p:nvSpPr>
        <p:spPr>
          <a:xfrm>
            <a:off x="533400" y="228600"/>
            <a:ext cx="8229600" cy="1066800"/>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Doa Nabi Muhammad SAW</a:t>
            </a:r>
          </a:p>
          <a:p>
            <a:pPr algn="ctr"/>
            <a:r>
              <a:rPr lang="fi-FI"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semasa </a:t>
            </a:r>
            <a:r>
              <a:rPr lang="fi-FI"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berada di Madinah</a:t>
            </a:r>
            <a:endParaRPr lang="en-US" sz="2400" dirty="0"/>
          </a:p>
        </p:txBody>
      </p:sp>
      <p:sp>
        <p:nvSpPr>
          <p:cNvPr id="5" name="Rectangle 4"/>
          <p:cNvSpPr/>
          <p:nvPr/>
        </p:nvSpPr>
        <p:spPr>
          <a:xfrm>
            <a:off x="381000" y="4033897"/>
            <a:ext cx="8495422" cy="2062103"/>
          </a:xfrm>
          <a:prstGeom prst="rect">
            <a:avLst/>
          </a:prstGeom>
          <a:solidFill>
            <a:schemeClr val="tx1">
              <a:alpha val="46000"/>
            </a:schemeClr>
          </a:solidFill>
        </p:spPr>
        <p:txBody>
          <a:bodyPr wrap="square">
            <a:spAutoFit/>
          </a:bodyPr>
          <a:lstStyle/>
          <a:p>
            <a:pPr algn="ct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Yang </a:t>
            </a:r>
            <a:r>
              <a:rPr lang="en-US"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bermaksud</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Wahai</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Tuhan</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kami </a:t>
            </a:r>
            <a:r>
              <a:rPr lang="en-US"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kurniakanlah</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kepada</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kami </a:t>
            </a:r>
            <a:r>
              <a:rPr lang="en-US"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kecintaan</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kepada</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Madinah</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sebagaimana</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kecintaan</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kami </a:t>
            </a:r>
            <a:r>
              <a:rPr lang="en-US"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kepada</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Mekah</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atau</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lebih</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kuat</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lagi</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p>
        </p:txBody>
      </p:sp>
      <p:sp>
        <p:nvSpPr>
          <p:cNvPr id="4" name="Rectangle 3"/>
          <p:cNvSpPr/>
          <p:nvPr/>
        </p:nvSpPr>
        <p:spPr>
          <a:xfrm>
            <a:off x="2438400" y="6290744"/>
            <a:ext cx="4648200" cy="400110"/>
          </a:xfrm>
          <a:prstGeom prst="rect">
            <a:avLst/>
          </a:prstGeom>
          <a:solidFill>
            <a:schemeClr val="bg1">
              <a:lumMod val="85000"/>
              <a:alpha val="79000"/>
            </a:schemeClr>
          </a:solidFill>
        </p:spPr>
        <p:txBody>
          <a:bodyPr wrap="square" lIns="91440" tIns="45720" rIns="91440" bIns="45720">
            <a:spAutoFit/>
          </a:bodyPr>
          <a:lstStyle/>
          <a:p>
            <a:pPr algn="ctr"/>
            <a:r>
              <a:rPr lang="en-US" sz="2000" dirty="0" err="1" smtClean="0">
                <a:ln w="0"/>
                <a:solidFill>
                  <a:srgbClr val="C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Hadis</a:t>
            </a:r>
            <a:r>
              <a:rPr lang="en-US" sz="2000" dirty="0" smtClean="0">
                <a:ln w="0"/>
                <a:solidFill>
                  <a:srgbClr val="C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 </a:t>
            </a:r>
            <a:r>
              <a:rPr lang="en-US" sz="2000" dirty="0" err="1">
                <a:ln w="0"/>
                <a:solidFill>
                  <a:srgbClr val="C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r</a:t>
            </a:r>
            <a:r>
              <a:rPr lang="en-US" sz="2000" dirty="0" err="1" smtClean="0">
                <a:ln w="0"/>
                <a:solidFill>
                  <a:srgbClr val="C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iwayat</a:t>
            </a:r>
            <a:r>
              <a:rPr lang="en-US" sz="2000" dirty="0" smtClean="0">
                <a:ln w="0"/>
                <a:solidFill>
                  <a:srgbClr val="C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 </a:t>
            </a:r>
            <a:r>
              <a:rPr lang="en-US" sz="2000" dirty="0" err="1">
                <a:ln w="0"/>
                <a:solidFill>
                  <a:srgbClr val="C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Bukhari</a:t>
            </a:r>
            <a:r>
              <a:rPr lang="en-US" sz="2000" dirty="0">
                <a:ln w="0"/>
                <a:solidFill>
                  <a:srgbClr val="C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 </a:t>
            </a:r>
            <a:r>
              <a:rPr lang="en-US" sz="2000" dirty="0" err="1">
                <a:ln w="0"/>
                <a:solidFill>
                  <a:srgbClr val="C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dan</a:t>
            </a:r>
            <a:r>
              <a:rPr lang="en-US" sz="2000" dirty="0">
                <a:ln w="0"/>
                <a:solidFill>
                  <a:srgbClr val="C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 Muslim</a:t>
            </a:r>
          </a:p>
        </p:txBody>
      </p:sp>
    </p:spTree>
    <p:extLst>
      <p:ext uri="{BB962C8B-B14F-4D97-AF65-F5344CB8AC3E}">
        <p14:creationId xmlns:p14="http://schemas.microsoft.com/office/powerpoint/2010/main" val="783717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533400" y="228600"/>
            <a:ext cx="8229600" cy="990600"/>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Cara Umat Islam menzahirkan </a:t>
            </a: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kecintaan kepada Negara</a:t>
            </a:r>
            <a:endParaRPr lang="en-US" sz="2800" dirty="0"/>
          </a:p>
        </p:txBody>
      </p:sp>
      <p:sp>
        <p:nvSpPr>
          <p:cNvPr id="12" name="Rectangle 11"/>
          <p:cNvSpPr/>
          <p:nvPr/>
        </p:nvSpPr>
        <p:spPr>
          <a:xfrm>
            <a:off x="381000" y="2179093"/>
            <a:ext cx="8267700" cy="1938992"/>
          </a:xfrm>
          <a:prstGeom prst="rect">
            <a:avLst/>
          </a:prstGeom>
          <a:solidFill>
            <a:schemeClr val="tx1">
              <a:alpha val="46000"/>
            </a:schemeClr>
          </a:solidFill>
        </p:spPr>
        <p:txBody>
          <a:bodyPr wrap="square">
            <a:spAutoFit/>
          </a:bodyPr>
          <a:lstStyle/>
          <a:p>
            <a:pPr algn="just"/>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Memperbanyakan</a:t>
            </a:r>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berdoa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kepada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Allah s.w.t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untuk</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keselamatan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keamanan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kemakmuran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kesejahteraan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Negara ,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sebagaimana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yang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telah</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dilakukan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oleh</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Nabi</a:t>
            </a:r>
            <a:r>
              <a:rPr lang="en-US" sz="24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Ibrahim </a:t>
            </a:r>
            <a:r>
              <a:rPr lang="en-US" sz="24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AS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dalam</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doanya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untuk</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Negeri</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Mekah</a:t>
            </a:r>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yang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disebut</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dalam</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al </a:t>
            </a:r>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Quran.</a:t>
            </a:r>
            <a:endParaRPr lang="ms-MY"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Plaque 6"/>
          <p:cNvSpPr/>
          <p:nvPr/>
        </p:nvSpPr>
        <p:spPr>
          <a:xfrm>
            <a:off x="152400" y="1905000"/>
            <a:ext cx="2485030" cy="609600"/>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PERTAMA</a:t>
            </a:r>
            <a:endParaRPr lang="en-US" sz="2000" dirty="0"/>
          </a:p>
        </p:txBody>
      </p:sp>
    </p:spTree>
    <p:extLst>
      <p:ext uri="{BB962C8B-B14F-4D97-AF65-F5344CB8AC3E}">
        <p14:creationId xmlns:p14="http://schemas.microsoft.com/office/powerpoint/2010/main" val="1649600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533400" y="228600"/>
            <a:ext cx="8229600" cy="685800"/>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s-E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s-E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s-E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s-E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s-E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s-E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s-E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s-E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126</a:t>
            </a:r>
            <a:endParaRPr lang="en-US" sz="2800" dirty="0"/>
          </a:p>
        </p:txBody>
      </p:sp>
      <p:sp>
        <p:nvSpPr>
          <p:cNvPr id="12" name="Rectangle 11"/>
          <p:cNvSpPr/>
          <p:nvPr/>
        </p:nvSpPr>
        <p:spPr>
          <a:xfrm>
            <a:off x="495300" y="4267200"/>
            <a:ext cx="8267700" cy="2308324"/>
          </a:xfrm>
          <a:prstGeom prst="rect">
            <a:avLst/>
          </a:prstGeom>
          <a:solidFill>
            <a:schemeClr val="tx1">
              <a:alpha val="46000"/>
            </a:schemeClr>
          </a:solidFill>
        </p:spPr>
        <p:txBody>
          <a:bodyPr wrap="square">
            <a:spAutoFit/>
          </a:bodyPr>
          <a:lstStyle/>
          <a:p>
            <a:pPr algn="just"/>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Yang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bermaksud</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Dan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ingatlah</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ketika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Nabi</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Ibrahim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berdoa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dengan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berkata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Wahai</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Tuhanku</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Jadikanlah</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negeri</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Mekah</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ini</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negeri</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yang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aman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sentosa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berikanlah</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rezeki</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dari</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berbagai</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jenis</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buah-buahan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kepada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penduduknya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iaitu</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orang-orang yang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beriman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kepada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Allah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hari</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akhirat</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di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antara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mereka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endParaRPr lang="ms-MY"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Rectangle 4"/>
          <p:cNvSpPr/>
          <p:nvPr/>
        </p:nvSpPr>
        <p:spPr>
          <a:xfrm>
            <a:off x="304800" y="1524000"/>
            <a:ext cx="8610600" cy="2362200"/>
          </a:xfrm>
          <a:prstGeom prst="rect">
            <a:avLst/>
          </a:prstGeom>
          <a:blipFill dpi="0" rotWithShape="1">
            <a:blip r:embed="rId2">
              <a:alphaModFix amt="76000"/>
            </a:blip>
            <a:srcRect/>
            <a:stretch>
              <a:fillRect l="-2000" t="1000" r="-4719" b="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3368287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533400" y="228600"/>
            <a:ext cx="8229600" cy="990600"/>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Cara Umat Islam menzahirkan </a:t>
            </a: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kecintaan kepada Negara</a:t>
            </a:r>
            <a:endParaRPr lang="en-US" sz="2800" dirty="0"/>
          </a:p>
        </p:txBody>
      </p:sp>
      <p:sp>
        <p:nvSpPr>
          <p:cNvPr id="12" name="Rectangle 11"/>
          <p:cNvSpPr/>
          <p:nvPr/>
        </p:nvSpPr>
        <p:spPr>
          <a:xfrm>
            <a:off x="436444" y="1805970"/>
            <a:ext cx="8423512" cy="1569660"/>
          </a:xfrm>
          <a:prstGeom prst="rect">
            <a:avLst/>
          </a:prstGeom>
          <a:solidFill>
            <a:schemeClr val="tx1">
              <a:alpha val="46000"/>
            </a:schemeClr>
          </a:solidFill>
        </p:spPr>
        <p:txBody>
          <a:bodyPr wrap="square">
            <a:spAutoFit/>
          </a:bodyPr>
          <a:lstStyle/>
          <a:p>
            <a:pPr algn="just"/>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Berusaha</a:t>
            </a:r>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sedaya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upaya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untuk</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membangun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memakmurkan</a:t>
            </a:r>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Negara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supaya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lebih</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maju</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sebagaimana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yang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dikehendaki</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oleh</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Allah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melalui</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firmanNya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endParaRPr lang="ms-MY"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Plaque 6"/>
          <p:cNvSpPr/>
          <p:nvPr/>
        </p:nvSpPr>
        <p:spPr>
          <a:xfrm>
            <a:off x="152400" y="1600200"/>
            <a:ext cx="2335757" cy="609600"/>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KEDUA</a:t>
            </a:r>
            <a:endParaRPr lang="en-US" sz="2000" dirty="0"/>
          </a:p>
        </p:txBody>
      </p:sp>
      <p:sp>
        <p:nvSpPr>
          <p:cNvPr id="5" name="Plaque 4"/>
          <p:cNvSpPr/>
          <p:nvPr/>
        </p:nvSpPr>
        <p:spPr>
          <a:xfrm>
            <a:off x="2667000" y="3581400"/>
            <a:ext cx="3505200" cy="482136"/>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Hud ayat 61</a:t>
            </a:r>
            <a:endParaRPr lang="en-US" sz="2000" dirty="0"/>
          </a:p>
        </p:txBody>
      </p:sp>
      <p:sp>
        <p:nvSpPr>
          <p:cNvPr id="6" name="Rectangle 5"/>
          <p:cNvSpPr/>
          <p:nvPr/>
        </p:nvSpPr>
        <p:spPr>
          <a:xfrm>
            <a:off x="366784" y="5410200"/>
            <a:ext cx="8423512" cy="1200329"/>
          </a:xfrm>
          <a:prstGeom prst="rect">
            <a:avLst/>
          </a:prstGeom>
          <a:solidFill>
            <a:schemeClr val="bg2">
              <a:lumMod val="25000"/>
              <a:alpha val="46000"/>
            </a:schemeClr>
          </a:solidFill>
        </p:spPr>
        <p:txBody>
          <a:bodyPr wrap="square">
            <a:spAutoFit/>
          </a:bodyPr>
          <a:lstStyle/>
          <a:p>
            <a:pPr algn="just"/>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Yang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bermaksud</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Dialah</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yang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telah</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menjadikan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kamu</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dari</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bahan-bahan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bumi</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serta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menghendaki</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kamu</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memakmurkannya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t>
            </a:r>
          </a:p>
        </p:txBody>
      </p:sp>
      <p:sp>
        <p:nvSpPr>
          <p:cNvPr id="8" name="Rectangle 7"/>
          <p:cNvSpPr/>
          <p:nvPr/>
        </p:nvSpPr>
        <p:spPr>
          <a:xfrm>
            <a:off x="453504" y="4382069"/>
            <a:ext cx="8229600" cy="871008"/>
          </a:xfrm>
          <a:prstGeom prst="rect">
            <a:avLst/>
          </a:prstGeom>
          <a:solidFill>
            <a:schemeClr val="bg1">
              <a:alpha val="69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ar-AE" sz="4400" b="1" dirty="0">
                <a:solidFill>
                  <a:schemeClr val="bg2">
                    <a:lumMod val="50000"/>
                  </a:schemeClr>
                </a:solidFill>
                <a:latin typeface="Arial Rounded MT Bold" panose="020F0704030504030204" pitchFamily="34" charset="0"/>
              </a:rPr>
              <a:t>هُوَ اَنْشَاَكُمْ مِّنَ الْاَرْضِ وَاسْتَعْمَرَكُمْ فِيْهَا</a:t>
            </a:r>
            <a:endParaRPr lang="fi-FI" sz="4400" b="1" dirty="0" smtClean="0">
              <a:ln>
                <a:solidFill>
                  <a:sysClr val="windowText" lastClr="000000"/>
                </a:solidFill>
              </a:ln>
              <a:solidFill>
                <a:schemeClr val="bg2">
                  <a:lumMod val="50000"/>
                </a:schemeClr>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510405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533400" y="228600"/>
            <a:ext cx="8229600" cy="990600"/>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Cara Umat Islam menzahirkan </a:t>
            </a: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kecintaan kepada Negara</a:t>
            </a:r>
            <a:endParaRPr lang="en-US" sz="2800" dirty="0"/>
          </a:p>
        </p:txBody>
      </p:sp>
      <p:sp>
        <p:nvSpPr>
          <p:cNvPr id="12" name="Rectangle 11"/>
          <p:cNvSpPr/>
          <p:nvPr/>
        </p:nvSpPr>
        <p:spPr>
          <a:xfrm>
            <a:off x="172161" y="1544909"/>
            <a:ext cx="8707556" cy="1015663"/>
          </a:xfrm>
          <a:prstGeom prst="rect">
            <a:avLst/>
          </a:prstGeom>
          <a:solidFill>
            <a:schemeClr val="tx1">
              <a:alpha val="46000"/>
            </a:schemeClr>
          </a:solidFill>
        </p:spPr>
        <p:txBody>
          <a:bodyPr wrap="square">
            <a:spAutoFit/>
          </a:bodyPr>
          <a:lstStyle/>
          <a:p>
            <a:pPr algn="just"/>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Berganding</a:t>
            </a: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bahu</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berkerjasama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mempertahankan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Negara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dari</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segala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bentuk</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pencerobohan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ancaman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terhadap</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keselamatan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kedaulatan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Negara.</a:t>
            </a:r>
            <a:endParaRPr lang="ms-MY"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Plaque 6"/>
          <p:cNvSpPr/>
          <p:nvPr/>
        </p:nvSpPr>
        <p:spPr>
          <a:xfrm>
            <a:off x="36394" y="1366134"/>
            <a:ext cx="2133599" cy="519667"/>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KETIGA</a:t>
            </a:r>
            <a:endParaRPr lang="en-US" sz="2000" dirty="0"/>
          </a:p>
        </p:txBody>
      </p:sp>
      <p:sp>
        <p:nvSpPr>
          <p:cNvPr id="5" name="Plaque 4"/>
          <p:cNvSpPr/>
          <p:nvPr/>
        </p:nvSpPr>
        <p:spPr>
          <a:xfrm>
            <a:off x="2773339" y="2703180"/>
            <a:ext cx="3505200" cy="482136"/>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s-E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s-E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Anfal</a:t>
            </a:r>
            <a:r>
              <a:rPr lang="es-E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s-E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s-E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60</a:t>
            </a:r>
            <a:endParaRPr lang="en-US" sz="2000" dirty="0"/>
          </a:p>
        </p:txBody>
      </p:sp>
      <p:sp>
        <p:nvSpPr>
          <p:cNvPr id="6" name="Rectangle 5"/>
          <p:cNvSpPr/>
          <p:nvPr/>
        </p:nvSpPr>
        <p:spPr>
          <a:xfrm>
            <a:off x="294422" y="5257800"/>
            <a:ext cx="8707555" cy="1477328"/>
          </a:xfrm>
          <a:prstGeom prst="rect">
            <a:avLst/>
          </a:prstGeom>
          <a:solidFill>
            <a:schemeClr val="bg2">
              <a:lumMod val="25000"/>
              <a:alpha val="46000"/>
            </a:schemeClr>
          </a:solidFill>
        </p:spPr>
        <p:txBody>
          <a:bodyPr wrap="square">
            <a:spAutoFit/>
          </a:bodyPr>
          <a:lstStyle/>
          <a:p>
            <a:pPr algn="just"/>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Yang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bermaksud</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“Dan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sediakanlah</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untuk</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menentang</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mereka</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musuh</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yang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menceroboh</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Segala</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jenis</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kekuatan</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yang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dapat</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kamu</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sediakan</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dan</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dari</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pasukan-pasukan</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berkuda</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yang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lengkap</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sedia</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untuk</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menggerunkan</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dengan</a:t>
            </a:r>
            <a:r>
              <a:rPr lang="en-US"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persediaan</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it</a:t>
            </a:r>
            <a:r>
              <a:rPr lang="en-US"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u</a:t>
            </a:r>
            <a:r>
              <a:rPr lang="en-US"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musuh</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Allah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dan</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musuh</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kamu</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serta</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musuh-musuh</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yang </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lain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dari</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mereka</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yang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kamu</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tidak</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mengetahuinya</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sedang</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Allah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mengetahuinya</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t>
            </a:r>
          </a:p>
        </p:txBody>
      </p:sp>
      <p:sp>
        <p:nvSpPr>
          <p:cNvPr id="8" name="Rectangle 7"/>
          <p:cNvSpPr/>
          <p:nvPr/>
        </p:nvSpPr>
        <p:spPr>
          <a:xfrm>
            <a:off x="172161" y="3291684"/>
            <a:ext cx="8707556" cy="1176091"/>
          </a:xfrm>
          <a:prstGeom prst="rect">
            <a:avLst/>
          </a:prstGeom>
          <a:solidFill>
            <a:schemeClr val="bg1">
              <a:alpha val="69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ar-AE" sz="3200" b="1" dirty="0">
                <a:solidFill>
                  <a:schemeClr val="bg2">
                    <a:lumMod val="50000"/>
                  </a:schemeClr>
                </a:solidFill>
                <a:latin typeface="Arial Rounded MT Bold" panose="020F0704030504030204" pitchFamily="34" charset="0"/>
              </a:rPr>
              <a:t>وَاَعِدُّوْا لَهُمْ مَّا اسْتَطَعْتُمْ مِّنْ قُوَّةٍ وَّمِنْ رِّبَاطِ الْخَيْلِ تُرْهِبُوْنَ بِهٖ عَدُوَّ اللّٰهِ وَعَدُوَّكُمْ وَاٰخَرِيْنَ مِنْ دُوْنِهِمْۚ لَا تَعْلَمُوْنَهُمْۚ اَللّٰهُ يَعْلَمُهُمْۗ </a:t>
            </a:r>
            <a:r>
              <a:rPr lang="ar-SA" sz="3200" b="1" dirty="0" smtClean="0">
                <a:solidFill>
                  <a:schemeClr val="bg2">
                    <a:lumMod val="50000"/>
                  </a:schemeClr>
                </a:solidFill>
                <a:latin typeface="Arial Rounded MT Bold" panose="020F0704030504030204" pitchFamily="34" charset="0"/>
              </a:rPr>
              <a:t>...</a:t>
            </a:r>
            <a:endParaRPr lang="fi-FI" sz="3200" b="1" dirty="0" smtClean="0">
              <a:ln>
                <a:solidFill>
                  <a:sysClr val="windowText" lastClr="000000"/>
                </a:solidFill>
              </a:ln>
              <a:solidFill>
                <a:schemeClr val="bg2">
                  <a:lumMod val="50000"/>
                </a:schemeClr>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890980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533400" y="228600"/>
            <a:ext cx="8229600" cy="990600"/>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Cara Umat Islam menzahirkan </a:t>
            </a: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kecintaan kepada Negara</a:t>
            </a:r>
            <a:endParaRPr lang="en-US" sz="2800" dirty="0"/>
          </a:p>
        </p:txBody>
      </p:sp>
      <p:sp>
        <p:nvSpPr>
          <p:cNvPr id="12" name="Rectangle 11"/>
          <p:cNvSpPr/>
          <p:nvPr/>
        </p:nvSpPr>
        <p:spPr>
          <a:xfrm>
            <a:off x="381000" y="2179093"/>
            <a:ext cx="8267700" cy="1938992"/>
          </a:xfrm>
          <a:prstGeom prst="rect">
            <a:avLst/>
          </a:prstGeom>
          <a:solidFill>
            <a:schemeClr val="tx1">
              <a:alpha val="46000"/>
            </a:schemeClr>
          </a:solidFill>
        </p:spPr>
        <p:txBody>
          <a:bodyPr wrap="square">
            <a:spAutoFit/>
          </a:bodyPr>
          <a:lstStyle/>
          <a:p>
            <a:pPr algn="just"/>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Tidak</a:t>
            </a:r>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melakukan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sesuatu</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yang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boleh</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menimbulkan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huru</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hara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mendatangkan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bencana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atau</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kerosakan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terhadap</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Negara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Juga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tidak</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melakukan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apa-apa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bentuk</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maksiat</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yang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boleh</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mengundang</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kemurkaan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bala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Allah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s.w.</a:t>
            </a:r>
            <a:endParaRPr lang="ms-MY"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Plaque 6"/>
          <p:cNvSpPr/>
          <p:nvPr/>
        </p:nvSpPr>
        <p:spPr>
          <a:xfrm>
            <a:off x="152400" y="1905000"/>
            <a:ext cx="2485030" cy="609600"/>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KEEMPAT</a:t>
            </a:r>
            <a:endParaRPr lang="en-US" sz="2000" dirty="0"/>
          </a:p>
        </p:txBody>
      </p:sp>
    </p:spTree>
    <p:extLst>
      <p:ext uri="{BB962C8B-B14F-4D97-AF65-F5344CB8AC3E}">
        <p14:creationId xmlns:p14="http://schemas.microsoft.com/office/powerpoint/2010/main" val="3210476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533400" y="228600"/>
            <a:ext cx="8229600" cy="990600"/>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t>
            </a: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s.w.t dalam </a:t>
            </a:r>
            <a:endPar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al-Anfal </a:t>
            </a: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 </a:t>
            </a: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 25</a:t>
            </a:r>
          </a:p>
        </p:txBody>
      </p:sp>
      <p:sp>
        <p:nvSpPr>
          <p:cNvPr id="12" name="Rectangle 11"/>
          <p:cNvSpPr/>
          <p:nvPr/>
        </p:nvSpPr>
        <p:spPr>
          <a:xfrm>
            <a:off x="522596" y="4038600"/>
            <a:ext cx="8267700" cy="2308324"/>
          </a:xfrm>
          <a:prstGeom prst="rect">
            <a:avLst/>
          </a:prstGeom>
          <a:solidFill>
            <a:schemeClr val="bg2">
              <a:lumMod val="10000"/>
              <a:alpha val="46000"/>
            </a:schemeClr>
          </a:solidFill>
        </p:spPr>
        <p:txBody>
          <a:bodyPr wrap="square">
            <a:spAutoFit/>
          </a:bodyPr>
          <a:lstStyle/>
          <a:p>
            <a:pPr algn="just"/>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Yang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bermaksud</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 “Dan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jagalah</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diri</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kamu</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daripada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berlakunya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dosa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(yang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membawa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bala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bencana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Yang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bukan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sahaja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akan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menimpa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orang-orang </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y</a:t>
            </a:r>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ang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zalim</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di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antara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kamu</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secara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khusus</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tetapi</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akan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menimpa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kamu</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secara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umum</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ketahuilah</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Bahawa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Allah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Maha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berat</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azab</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seksaNya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t>
            </a:r>
            <a:endParaRPr lang="ms-MY"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Rectangle 4"/>
          <p:cNvSpPr/>
          <p:nvPr/>
        </p:nvSpPr>
        <p:spPr>
          <a:xfrm>
            <a:off x="560696" y="1885670"/>
            <a:ext cx="8229600" cy="1791260"/>
          </a:xfrm>
          <a:prstGeom prst="rect">
            <a:avLst/>
          </a:prstGeom>
          <a:solidFill>
            <a:schemeClr val="bg1">
              <a:alpha val="69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ar-AE" sz="4800" b="1" dirty="0">
                <a:solidFill>
                  <a:schemeClr val="bg2">
                    <a:lumMod val="50000"/>
                  </a:schemeClr>
                </a:solidFill>
                <a:latin typeface="Arial Rounded MT Bold" panose="020F0704030504030204" pitchFamily="34" charset="0"/>
              </a:rPr>
              <a:t>وَاتَّقُوْا فِتْنَةً لَّا تُصِيْبَنَّ الَّذِيْنَ ظَلَمُوْا مِنْكُمْ خَاۤصَّةً ۚوَاعْلَمُوْٓا اَنَّ اللّٰهَ شَدِيْدُ الْعِقَابِ</a:t>
            </a:r>
            <a:endParaRPr lang="fi-FI" sz="4800" b="1" dirty="0" smtClean="0">
              <a:ln>
                <a:solidFill>
                  <a:sysClr val="windowText" lastClr="000000"/>
                </a:solidFill>
              </a:ln>
              <a:solidFill>
                <a:schemeClr val="bg2">
                  <a:lumMod val="50000"/>
                </a:schemeClr>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865383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533400" y="228600"/>
            <a:ext cx="8229600" cy="990600"/>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Cara Umat Islam menzahirkan </a:t>
            </a: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kecintaan kepada Negara</a:t>
            </a:r>
            <a:endParaRPr lang="en-US" sz="2800" dirty="0"/>
          </a:p>
        </p:txBody>
      </p:sp>
      <p:sp>
        <p:nvSpPr>
          <p:cNvPr id="12" name="Rectangle 11"/>
          <p:cNvSpPr/>
          <p:nvPr/>
        </p:nvSpPr>
        <p:spPr>
          <a:xfrm>
            <a:off x="381000" y="2179093"/>
            <a:ext cx="8267700" cy="2246769"/>
          </a:xfrm>
          <a:prstGeom prst="rect">
            <a:avLst/>
          </a:prstGeom>
          <a:solidFill>
            <a:schemeClr val="tx1">
              <a:alpha val="46000"/>
            </a:schemeClr>
          </a:solidFill>
        </p:spPr>
        <p:txBody>
          <a:bodyPr wrap="square">
            <a:spAutoFit/>
          </a:bodyPr>
          <a:lstStyle/>
          <a:p>
            <a:pPr algn="just"/>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Mengebarkan</a:t>
            </a: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Jalur</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gemilang</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di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premis</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masing-masing</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bagi</a:t>
            </a: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memarakkan</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lagi</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semangat</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kecintaan</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kepada</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Negara,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kerana</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ia</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merupakan</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simbol</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kedaulatan</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Negara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kita</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yang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tercinta</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ini</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t>
            </a:r>
            <a:endParaRPr lang="ms-MY"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Plaque 6"/>
          <p:cNvSpPr/>
          <p:nvPr/>
        </p:nvSpPr>
        <p:spPr>
          <a:xfrm>
            <a:off x="152400" y="1905000"/>
            <a:ext cx="2485030" cy="685800"/>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KELIMA</a:t>
            </a:r>
            <a:endParaRPr lang="en-US" sz="2800" dirty="0"/>
          </a:p>
        </p:txBody>
      </p:sp>
    </p:spTree>
    <p:extLst>
      <p:ext uri="{BB962C8B-B14F-4D97-AF65-F5344CB8AC3E}">
        <p14:creationId xmlns:p14="http://schemas.microsoft.com/office/powerpoint/2010/main" val="3445596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rot="5400000">
            <a:off x="4018316" y="-3332512"/>
            <a:ext cx="1295397" cy="8570028"/>
          </a:xfrm>
          <a:prstGeom prst="rightArrow">
            <a:avLst>
              <a:gd name="adj1" fmla="val 85235"/>
              <a:gd name="adj2" fmla="val 57910"/>
            </a:avLst>
          </a:prstGeom>
          <a:solidFill>
            <a:schemeClr val="bg2">
              <a:alpha val="24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3600" b="1" dirty="0" smtClean="0">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endParaRPr>
          </a:p>
          <a:p>
            <a:pPr algn="ctr"/>
            <a:r>
              <a:rPr lang="en-US" sz="3400" b="1" dirty="0" err="1" smtClean="0">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rPr>
              <a:t>Kesimpulan</a:t>
            </a:r>
            <a:r>
              <a:rPr lang="en-US" sz="3400" b="1" dirty="0" smtClean="0">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rPr>
              <a:t> </a:t>
            </a:r>
            <a:r>
              <a:rPr lang="en-US" sz="3400" b="1" dirty="0" err="1" smtClean="0">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rPr>
              <a:t>Khutbah</a:t>
            </a:r>
            <a:r>
              <a:rPr lang="en-US" sz="3400" b="1" dirty="0" smtClean="0">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rPr>
              <a:t> </a:t>
            </a:r>
          </a:p>
          <a:p>
            <a:pPr algn="ctr"/>
            <a:r>
              <a:rPr lang="en-US" sz="3400" b="1" dirty="0" err="1" smtClean="0">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rPr>
              <a:t>Hari</a:t>
            </a:r>
            <a:r>
              <a:rPr lang="en-US" sz="3400" b="1" dirty="0" smtClean="0">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rPr>
              <a:t> </a:t>
            </a:r>
            <a:r>
              <a:rPr lang="en-US" sz="3400" b="1" dirty="0" err="1" smtClean="0">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rPr>
              <a:t>Ini</a:t>
            </a:r>
            <a:endParaRPr lang="en-US" sz="3400" b="1" dirty="0">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endParaRPr>
          </a:p>
        </p:txBody>
      </p:sp>
      <p:sp>
        <p:nvSpPr>
          <p:cNvPr id="7" name="Rectangle 6"/>
          <p:cNvSpPr/>
          <p:nvPr/>
        </p:nvSpPr>
        <p:spPr>
          <a:xfrm>
            <a:off x="346882" y="1873723"/>
            <a:ext cx="8610600" cy="1078077"/>
          </a:xfrm>
          <a:prstGeom prst="rect">
            <a:avLst/>
          </a:prstGeom>
          <a:solidFill>
            <a:schemeClr val="tx2">
              <a:lumMod val="20000"/>
              <a:lumOff val="80000"/>
              <a:alpha val="9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solidFill>
                  <a:schemeClr val="accent5">
                    <a:lumMod val="50000"/>
                  </a:schemeClr>
                </a:solidFill>
                <a:latin typeface="Arial Black" pitchFamily="34" charset="0"/>
              </a:rPr>
              <a:t>Perbanyakkanlah</a:t>
            </a:r>
            <a:r>
              <a:rPr lang="en-US" sz="2200" dirty="0" smtClean="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doa</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untuk</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keselamatan</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dan</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kesejahteraan</a:t>
            </a:r>
            <a:r>
              <a:rPr lang="en-US" sz="2200" dirty="0">
                <a:solidFill>
                  <a:schemeClr val="accent5">
                    <a:lumMod val="50000"/>
                  </a:schemeClr>
                </a:solidFill>
                <a:latin typeface="Arial Black" pitchFamily="34" charset="0"/>
              </a:rPr>
              <a:t> Negara </a:t>
            </a:r>
            <a:r>
              <a:rPr lang="en-US" sz="2200" dirty="0" err="1" smtClean="0">
                <a:solidFill>
                  <a:schemeClr val="accent5">
                    <a:lumMod val="50000"/>
                  </a:schemeClr>
                </a:solidFill>
                <a:latin typeface="Arial Black" pitchFamily="34" charset="0"/>
              </a:rPr>
              <a:t>serta</a:t>
            </a:r>
            <a:r>
              <a:rPr lang="en-US" sz="2200" dirty="0" smtClean="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keseluruhan</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penghuninya</a:t>
            </a:r>
            <a:endParaRPr lang="en-US" sz="2200" dirty="0">
              <a:solidFill>
                <a:schemeClr val="accent5">
                  <a:lumMod val="50000"/>
                </a:schemeClr>
              </a:solidFill>
              <a:latin typeface="Arial Black" pitchFamily="34" charset="0"/>
            </a:endParaRPr>
          </a:p>
        </p:txBody>
      </p:sp>
      <p:sp>
        <p:nvSpPr>
          <p:cNvPr id="9" name="Rectangle 8"/>
          <p:cNvSpPr/>
          <p:nvPr/>
        </p:nvSpPr>
        <p:spPr>
          <a:xfrm>
            <a:off x="570735" y="3221601"/>
            <a:ext cx="8077200" cy="737287"/>
          </a:xfrm>
          <a:prstGeom prst="rect">
            <a:avLst/>
          </a:prstGeom>
          <a:solidFill>
            <a:schemeClr val="accent3">
              <a:lumMod val="60000"/>
              <a:lumOff val="40000"/>
              <a:alpha val="8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solidFill>
                  <a:schemeClr val="accent3">
                    <a:lumMod val="50000"/>
                  </a:schemeClr>
                </a:solidFill>
                <a:latin typeface="Arial Black" pitchFamily="34" charset="0"/>
              </a:rPr>
              <a:t>Perbanyakkan ketaatan kepada perintah Allah</a:t>
            </a:r>
            <a:endParaRPr lang="en-US" sz="2400" dirty="0">
              <a:solidFill>
                <a:schemeClr val="accent3">
                  <a:lumMod val="50000"/>
                </a:schemeClr>
              </a:solidFill>
              <a:latin typeface="Arial Black" pitchFamily="34" charset="0"/>
            </a:endParaRPr>
          </a:p>
        </p:txBody>
      </p:sp>
      <p:sp>
        <p:nvSpPr>
          <p:cNvPr id="6" name="Rectangle 5"/>
          <p:cNvSpPr/>
          <p:nvPr/>
        </p:nvSpPr>
        <p:spPr>
          <a:xfrm>
            <a:off x="475868" y="4246828"/>
            <a:ext cx="8266934" cy="1032114"/>
          </a:xfrm>
          <a:prstGeom prst="rect">
            <a:avLst/>
          </a:prstGeom>
          <a:solidFill>
            <a:schemeClr val="accent2">
              <a:lumMod val="40000"/>
              <a:lumOff val="6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smtClean="0">
                <a:solidFill>
                  <a:srgbClr val="C00000"/>
                </a:solidFill>
                <a:latin typeface="Arial Black" pitchFamily="34" charset="0"/>
              </a:rPr>
              <a:t>Hindarkanlah </a:t>
            </a:r>
            <a:r>
              <a:rPr lang="sv-SE" sz="2000" dirty="0">
                <a:solidFill>
                  <a:srgbClr val="C00000"/>
                </a:solidFill>
                <a:latin typeface="Arial Black" pitchFamily="34" charset="0"/>
              </a:rPr>
              <a:t>diri dari melakukan apa saja perbuatan yang boleh mencetuskan huru hara dalam Negara</a:t>
            </a:r>
            <a:endParaRPr lang="en-US" sz="2000" dirty="0">
              <a:solidFill>
                <a:srgbClr val="C00000"/>
              </a:solidFill>
              <a:latin typeface="Arial Black" pitchFamily="34" charset="0"/>
            </a:endParaRPr>
          </a:p>
        </p:txBody>
      </p:sp>
      <p:sp>
        <p:nvSpPr>
          <p:cNvPr id="8" name="Rectangle 7"/>
          <p:cNvSpPr/>
          <p:nvPr/>
        </p:nvSpPr>
        <p:spPr>
          <a:xfrm>
            <a:off x="458808" y="5541856"/>
            <a:ext cx="8266934" cy="1032114"/>
          </a:xfrm>
          <a:prstGeom prst="rect">
            <a:avLst/>
          </a:prstGeom>
          <a:solidFill>
            <a:schemeClr val="accent4">
              <a:lumMod val="40000"/>
              <a:lumOff val="60000"/>
              <a:alpha val="6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smtClean="0">
                <a:solidFill>
                  <a:schemeClr val="accent4">
                    <a:lumMod val="75000"/>
                  </a:schemeClr>
                </a:solidFill>
                <a:latin typeface="Arial Black" pitchFamily="34" charset="0"/>
              </a:rPr>
              <a:t>Jauhkanlah dari </a:t>
            </a:r>
            <a:r>
              <a:rPr lang="sv-SE" sz="2000" dirty="0">
                <a:solidFill>
                  <a:schemeClr val="accent4">
                    <a:lumMod val="75000"/>
                  </a:schemeClr>
                </a:solidFill>
                <a:latin typeface="Arial Black" pitchFamily="34" charset="0"/>
              </a:rPr>
              <a:t>segala bentuk maksiat yang boleh mengundang kemurkaan dan balasan </a:t>
            </a:r>
            <a:r>
              <a:rPr lang="sv-SE" sz="2000" dirty="0" smtClean="0">
                <a:solidFill>
                  <a:schemeClr val="accent4">
                    <a:lumMod val="75000"/>
                  </a:schemeClr>
                </a:solidFill>
                <a:latin typeface="Arial Black" pitchFamily="34" charset="0"/>
              </a:rPr>
              <a:t>Allah SWT</a:t>
            </a:r>
            <a:endParaRPr lang="en-US" sz="2000" dirty="0">
              <a:solidFill>
                <a:schemeClr val="accent4">
                  <a:lumMod val="75000"/>
                </a:schemeClr>
              </a:solidFill>
              <a:latin typeface="Arial Black" pitchFamily="34" charset="0"/>
            </a:endParaRPr>
          </a:p>
        </p:txBody>
      </p:sp>
    </p:spTree>
    <p:extLst>
      <p:ext uri="{BB962C8B-B14F-4D97-AF65-F5344CB8AC3E}">
        <p14:creationId xmlns:p14="http://schemas.microsoft.com/office/powerpoint/2010/main" val="624157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228600" y="152400"/>
            <a:ext cx="8763000" cy="901005"/>
          </a:xfrm>
          <a:prstGeom prst="ellipse">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itchFamily="34" charset="0"/>
              </a:rPr>
              <a:t>أعوذ بالله من الشيطان الرجيم</a:t>
            </a:r>
          </a:p>
        </p:txBody>
      </p:sp>
      <p:sp>
        <p:nvSpPr>
          <p:cNvPr id="4" name="Rectangle 3"/>
          <p:cNvSpPr/>
          <p:nvPr/>
        </p:nvSpPr>
        <p:spPr>
          <a:xfrm>
            <a:off x="381000" y="4114800"/>
            <a:ext cx="8458200" cy="2649315"/>
          </a:xfrm>
          <a:prstGeom prst="rect">
            <a:avLst/>
          </a:prstGeom>
          <a:solidFill>
            <a:schemeClr val="accent4">
              <a:lumMod val="40000"/>
              <a:lumOff val="60000"/>
              <a:alpha val="77000"/>
            </a:schemeClr>
          </a:solidFill>
        </p:spPr>
        <p:txBody>
          <a:bodyPr wrap="square">
            <a:spAutoFit/>
          </a:bodyPr>
          <a:lstStyle/>
          <a:p>
            <a:pPr algn="ctr" rtl="1">
              <a:lnSpc>
                <a:spcPct val="115000"/>
              </a:lnSpc>
              <a:spcAft>
                <a:spcPts val="800"/>
              </a:spcAft>
            </a:pPr>
            <a:r>
              <a:rPr lang="ms-MY" sz="2000" b="1" dirty="0">
                <a:solidFill>
                  <a:srgbClr val="002060"/>
                </a:solidFill>
                <a:latin typeface="Arial Rounded MT Bold" panose="020F0704030504030204" pitchFamily="34" charset="0"/>
              </a:rPr>
              <a:t>Yang bermaksud: “Dan (Tuhan berfirman lagi): sekiranya penduduk negeri itu, beriman serta bertaqwa, tentulah Kami akan membuka kepada mereka (pintu pengurniaan) </a:t>
            </a:r>
            <a:r>
              <a:rPr lang="ms-MY" sz="2000" b="1" dirty="0" smtClean="0">
                <a:solidFill>
                  <a:srgbClr val="002060"/>
                </a:solidFill>
                <a:latin typeface="Arial Rounded MT Bold" panose="020F0704030504030204" pitchFamily="34" charset="0"/>
              </a:rPr>
              <a:t>yang </a:t>
            </a:r>
            <a:r>
              <a:rPr lang="ms-MY" sz="2000" b="1" dirty="0">
                <a:solidFill>
                  <a:srgbClr val="002060"/>
                </a:solidFill>
                <a:latin typeface="Arial Rounded MT Bold" panose="020F0704030504030204" pitchFamily="34" charset="0"/>
              </a:rPr>
              <a:t>melimpah-limpah berkatnya, dari langit dan bumi. tetapi mereka mendustakan (Rasul kami), lalu Kami timpakan mereka </a:t>
            </a:r>
            <a:r>
              <a:rPr lang="ms-MY" sz="2000" b="1" dirty="0" smtClean="0">
                <a:solidFill>
                  <a:srgbClr val="002060"/>
                </a:solidFill>
                <a:latin typeface="Arial Rounded MT Bold" panose="020F0704030504030204" pitchFamily="34" charset="0"/>
              </a:rPr>
              <a:t>dengan </a:t>
            </a:r>
            <a:r>
              <a:rPr lang="ms-MY" sz="2000" b="1" dirty="0">
                <a:solidFill>
                  <a:srgbClr val="002060"/>
                </a:solidFill>
                <a:latin typeface="Arial Rounded MT Bold" panose="020F0704030504030204" pitchFamily="34" charset="0"/>
              </a:rPr>
              <a:t>azab seksa disebabkan apa </a:t>
            </a:r>
            <a:r>
              <a:rPr lang="ms-MY" sz="2000" b="1" dirty="0" smtClean="0">
                <a:solidFill>
                  <a:srgbClr val="002060"/>
                </a:solidFill>
                <a:latin typeface="Arial Rounded MT Bold" panose="020F0704030504030204" pitchFamily="34" charset="0"/>
              </a:rPr>
              <a:t>yang </a:t>
            </a:r>
            <a:r>
              <a:rPr lang="ms-MY" sz="2000" b="1" dirty="0">
                <a:solidFill>
                  <a:srgbClr val="002060"/>
                </a:solidFill>
                <a:latin typeface="Arial Rounded MT Bold" panose="020F0704030504030204" pitchFamily="34" charset="0"/>
              </a:rPr>
              <a:t>mereka telah usahakan</a:t>
            </a:r>
            <a:r>
              <a:rPr lang="ms-MY" sz="2000" b="1" dirty="0" smtClean="0">
                <a:solidFill>
                  <a:srgbClr val="002060"/>
                </a:solidFill>
                <a:latin typeface="Arial Rounded MT Bold" panose="020F0704030504030204" pitchFamily="34" charset="0"/>
              </a:rPr>
              <a:t>.”</a:t>
            </a:r>
          </a:p>
          <a:p>
            <a:pPr algn="ctr" rtl="1">
              <a:lnSpc>
                <a:spcPct val="115000"/>
              </a:lnSpc>
              <a:spcAft>
                <a:spcPts val="800"/>
              </a:spcAft>
            </a:pPr>
            <a:r>
              <a:rPr lang="en-US" sz="2000" dirty="0" smtClean="0"/>
              <a:t>(</a:t>
            </a:r>
            <a:r>
              <a:rPr lang="en-US" sz="2000" dirty="0"/>
              <a:t>Surah </a:t>
            </a:r>
            <a:r>
              <a:rPr lang="en-US" sz="2000" dirty="0" smtClean="0"/>
              <a:t>Al-</a:t>
            </a:r>
            <a:r>
              <a:rPr lang="en-US" sz="2000" dirty="0" err="1" smtClean="0"/>
              <a:t>A’rof</a:t>
            </a:r>
            <a:r>
              <a:rPr lang="en-US" sz="2000" dirty="0" smtClean="0"/>
              <a:t>, </a:t>
            </a:r>
            <a:r>
              <a:rPr lang="en-US" sz="2000" dirty="0" err="1"/>
              <a:t>ayat</a:t>
            </a:r>
            <a:r>
              <a:rPr lang="en-US" sz="2000" dirty="0"/>
              <a:t> </a:t>
            </a:r>
            <a:r>
              <a:rPr lang="en-US" sz="2000" dirty="0" smtClean="0"/>
              <a:t>96)</a:t>
            </a:r>
            <a:endParaRPr lang="fi-FI" sz="2000" b="1" dirty="0" smtClean="0">
              <a:ln>
                <a:solidFill>
                  <a:sysClr val="windowText" lastClr="000000"/>
                </a:solidFill>
              </a:ln>
              <a:solidFill>
                <a:schemeClr val="bg2">
                  <a:lumMod val="50000"/>
                </a:schemeClr>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
        <p:nvSpPr>
          <p:cNvPr id="6" name="Rectangle 5"/>
          <p:cNvSpPr/>
          <p:nvPr/>
        </p:nvSpPr>
        <p:spPr>
          <a:xfrm>
            <a:off x="495300" y="1321994"/>
            <a:ext cx="8229600" cy="2640723"/>
          </a:xfrm>
          <a:prstGeom prst="rect">
            <a:avLst/>
          </a:prstGeom>
          <a:solidFill>
            <a:schemeClr val="bg1">
              <a:alpha val="69000"/>
            </a:schemeClr>
          </a:solidFill>
        </p:spPr>
        <p:txBody>
          <a:bodyPr wrap="square">
            <a:spAutoFit/>
            <a:scene3d>
              <a:camera prst="orthographicFront"/>
              <a:lightRig rig="threePt" dir="t"/>
            </a:scene3d>
            <a:sp3d extrusionH="57150">
              <a:bevelT h="25400" prst="softRound"/>
            </a:sp3d>
          </a:bodyPr>
          <a:lstStyle/>
          <a:p>
            <a:pPr algn="ctr" rtl="1">
              <a:lnSpc>
                <a:spcPct val="115000"/>
              </a:lnSpc>
              <a:spcAft>
                <a:spcPts val="800"/>
              </a:spcAft>
            </a:pPr>
            <a:r>
              <a:rPr lang="ar-AE" sz="4800" b="1" dirty="0">
                <a:solidFill>
                  <a:schemeClr val="bg2">
                    <a:lumMod val="50000"/>
                  </a:schemeClr>
                </a:solidFill>
                <a:latin typeface="Arial Rounded MT Bold" panose="020F0704030504030204" pitchFamily="34" charset="0"/>
              </a:rPr>
              <a:t>و</a:t>
            </a:r>
            <a:r>
              <a:rPr lang="ar-AE" sz="4800" b="1" dirty="0">
                <a:solidFill>
                  <a:schemeClr val="bg2">
                    <a:lumMod val="25000"/>
                  </a:schemeClr>
                </a:solidFill>
                <a:latin typeface="Arial Rounded MT Bold" panose="020F0704030504030204" pitchFamily="34" charset="0"/>
              </a:rPr>
              <a:t>َلَوْ اَنَّ اَهْلَ الْقُرٰٓى اٰمَنُوْا وَاتَّقَوْا لَفَتَحْنَا عَلَيْهِمْ بَرَكٰتٍ مِّنَ السَّمَاۤءِ وَالْاَرْضِ وَلٰكِنْ كَذَّبُوْا فَاَخَذْنٰهُمْ بِمَا كَانُوْا يَكْسِبُوْنَ</a:t>
            </a:r>
            <a:endParaRPr lang="fi-FI" sz="4800" b="1" dirty="0" smtClean="0">
              <a:ln>
                <a:solidFill>
                  <a:sysClr val="windowText" lastClr="000000"/>
                </a:solidFill>
              </a:ln>
              <a:solidFill>
                <a:schemeClr val="bg2">
                  <a:lumMod val="25000"/>
                </a:schemeClr>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42862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52400" y="1066800"/>
            <a:ext cx="8839200" cy="5262979"/>
          </a:xfrm>
          <a:prstGeom prst="rect">
            <a:avLst/>
          </a:prstGeom>
          <a:noFill/>
          <a:effectLst>
            <a:glow>
              <a:schemeClr val="accent3">
                <a:satMod val="175000"/>
                <a:alpha val="40000"/>
              </a:schemeClr>
            </a:glow>
            <a:outerShdw blurRad="50800" dist="50800" dir="5400000" sx="1000" sy="1000" algn="ctr" rotWithShape="0">
              <a:srgbClr val="000000">
                <a:alpha val="43137"/>
              </a:srgbClr>
            </a:outerShdw>
            <a:softEdge rad="165100"/>
          </a:effectLst>
          <a:scene3d>
            <a:camera prst="orthographicFront"/>
            <a:lightRig rig="threePt" dir="t"/>
          </a:scene3d>
          <a:sp3d>
            <a:bevelT w="139700" prst="cross"/>
            <a:bevelB prst="relaxedInset"/>
          </a:sp3d>
        </p:spPr>
        <p:txBody>
          <a:bodyPr wrap="square">
            <a:spAutoFit/>
            <a:sp3d extrusionH="57150">
              <a:bevelT w="38100" h="38100" prst="angle"/>
            </a:sp3d>
          </a:bodyPr>
          <a:lstStyle/>
          <a:p>
            <a:pPr algn="ctr" rtl="1"/>
            <a:r>
              <a:rPr lang="ar-SA" sz="4800" b="1" dirty="0">
                <a:ln w="10541" cmpd="sng">
                  <a:solidFill>
                    <a:srgbClr val="00B050"/>
                  </a:solidFill>
                  <a:prstDash val="solid"/>
                </a:ln>
                <a:solidFill>
                  <a:schemeClr val="accent3">
                    <a:lumMod val="50000"/>
                  </a:schemeClr>
                </a:solidFill>
                <a:effectLst>
                  <a:outerShdw blurRad="50800" dist="38100" dir="5400000" algn="t" rotWithShape="0">
                    <a:prstClr val="black">
                      <a:alpha val="40000"/>
                    </a:prstClr>
                  </a:outerShdw>
                </a:effectLst>
                <a:cs typeface="Traditional Arabic" pitchFamily="2" charset="-78"/>
              </a:rPr>
              <a:t>بَارَكَ اللهُ لِي وَلَكُمْ فِي الْقُرْآنِ الْعَظِيْمِ.</a:t>
            </a:r>
          </a:p>
          <a:p>
            <a:pPr algn="ctr" rtl="1"/>
            <a:r>
              <a:rPr lang="ar-SA" sz="4800" b="1" dirty="0">
                <a:ln w="10541" cmpd="sng">
                  <a:solidFill>
                    <a:srgbClr val="00B050"/>
                  </a:solidFill>
                  <a:prstDash val="solid"/>
                </a:ln>
                <a:solidFill>
                  <a:schemeClr val="accent3">
                    <a:lumMod val="50000"/>
                  </a:schemeClr>
                </a:solidFill>
                <a:effectLst>
                  <a:outerShdw blurRad="50800" dist="38100" dir="5400000" algn="t" rotWithShape="0">
                    <a:prstClr val="black">
                      <a:alpha val="40000"/>
                    </a:prstClr>
                  </a:outerShdw>
                </a:effectLst>
                <a:cs typeface="Traditional Arabic" pitchFamily="2" charset="-78"/>
              </a:rPr>
              <a:t>وَنَفَعَنِي وَاِيِّاكُمْ بِمَا فِيْهِ مِنَ الآيَاتِ وَالذِّكْرِ الْحَكِيْمِ.</a:t>
            </a:r>
          </a:p>
          <a:p>
            <a:pPr algn="ctr" rtl="1"/>
            <a:r>
              <a:rPr lang="ar-SA" sz="4800" b="1" dirty="0">
                <a:ln w="10541" cmpd="sng">
                  <a:solidFill>
                    <a:srgbClr val="00B050"/>
                  </a:solidFill>
                  <a:prstDash val="solid"/>
                </a:ln>
                <a:solidFill>
                  <a:schemeClr val="accent3">
                    <a:lumMod val="50000"/>
                  </a:schemeClr>
                </a:solidFill>
                <a:effectLst>
                  <a:outerShdw blurRad="50800" dist="38100" dir="5400000" algn="t" rotWithShape="0">
                    <a:prstClr val="black">
                      <a:alpha val="40000"/>
                    </a:prstClr>
                  </a:outerShdw>
                </a:effectLst>
                <a:cs typeface="Traditional Arabic" pitchFamily="2" charset="-78"/>
              </a:rPr>
              <a:t>وَتَقَبَّلَ الله مِنِّي وَمِنْكُمْ </a:t>
            </a:r>
            <a:r>
              <a:rPr lang="ar-SA" sz="4800" b="1" dirty="0" smtClean="0">
                <a:ln w="10541" cmpd="sng">
                  <a:solidFill>
                    <a:srgbClr val="00B050"/>
                  </a:solidFill>
                  <a:prstDash val="solid"/>
                </a:ln>
                <a:solidFill>
                  <a:schemeClr val="accent3">
                    <a:lumMod val="50000"/>
                  </a:schemeClr>
                </a:solidFill>
                <a:effectLst>
                  <a:outerShdw blurRad="50800" dist="38100" dir="5400000" algn="t" rotWithShape="0">
                    <a:prstClr val="black">
                      <a:alpha val="40000"/>
                    </a:prstClr>
                  </a:outerShdw>
                </a:effectLst>
                <a:cs typeface="Traditional Arabic" pitchFamily="2" charset="-78"/>
              </a:rPr>
              <a:t>تِلاوَتَهُ</a:t>
            </a:r>
            <a:endParaRPr lang="en-US" sz="4800" b="1" dirty="0" smtClean="0">
              <a:ln w="10541" cmpd="sng">
                <a:solidFill>
                  <a:srgbClr val="00B050"/>
                </a:solidFill>
                <a:prstDash val="solid"/>
              </a:ln>
              <a:solidFill>
                <a:schemeClr val="accent3">
                  <a:lumMod val="50000"/>
                </a:schemeClr>
              </a:solidFill>
              <a:effectLst>
                <a:outerShdw blurRad="50800" dist="38100" dir="5400000" algn="t" rotWithShape="0">
                  <a:prstClr val="black">
                    <a:alpha val="40000"/>
                  </a:prstClr>
                </a:outerShdw>
              </a:effectLst>
              <a:cs typeface="Traditional Arabic" pitchFamily="2" charset="-78"/>
            </a:endParaRPr>
          </a:p>
          <a:p>
            <a:pPr algn="ctr" rtl="1"/>
            <a:r>
              <a:rPr lang="ar-SA" sz="4800" b="1" dirty="0" smtClean="0">
                <a:ln w="10541" cmpd="sng">
                  <a:solidFill>
                    <a:srgbClr val="00B050"/>
                  </a:solidFill>
                  <a:prstDash val="solid"/>
                </a:ln>
                <a:solidFill>
                  <a:schemeClr val="accent3">
                    <a:lumMod val="50000"/>
                  </a:schemeClr>
                </a:solidFill>
                <a:effectLst>
                  <a:outerShdw blurRad="50800" dist="38100" dir="5400000" algn="t" rotWithShape="0">
                    <a:prstClr val="black">
                      <a:alpha val="40000"/>
                    </a:prstClr>
                  </a:outerShdw>
                </a:effectLst>
                <a:cs typeface="Traditional Arabic" pitchFamily="2" charset="-78"/>
              </a:rPr>
              <a:t> اِنَّهُ </a:t>
            </a:r>
            <a:r>
              <a:rPr lang="ar-SA" sz="4800" b="1" dirty="0">
                <a:ln w="10541" cmpd="sng">
                  <a:solidFill>
                    <a:srgbClr val="00B050"/>
                  </a:solidFill>
                  <a:prstDash val="solid"/>
                </a:ln>
                <a:solidFill>
                  <a:schemeClr val="accent3">
                    <a:lumMod val="50000"/>
                  </a:schemeClr>
                </a:solidFill>
                <a:effectLst>
                  <a:outerShdw blurRad="50800" dist="38100" dir="5400000" algn="t" rotWithShape="0">
                    <a:prstClr val="black">
                      <a:alpha val="40000"/>
                    </a:prstClr>
                  </a:outerShdw>
                </a:effectLst>
                <a:cs typeface="Traditional Arabic" pitchFamily="2" charset="-78"/>
              </a:rPr>
              <a:t>هُوَاالسَّمِيْعُ الْعَلِيْمُ.</a:t>
            </a:r>
          </a:p>
          <a:p>
            <a:pPr algn="ctr" rtl="1"/>
            <a:r>
              <a:rPr lang="ar-SA" sz="4800" b="1" dirty="0">
                <a:ln w="10541" cmpd="sng">
                  <a:solidFill>
                    <a:srgbClr val="00B050"/>
                  </a:solidFill>
                  <a:prstDash val="solid"/>
                </a:ln>
                <a:solidFill>
                  <a:schemeClr val="accent3">
                    <a:lumMod val="50000"/>
                  </a:schemeClr>
                </a:solidFill>
                <a:effectLst>
                  <a:outerShdw blurRad="50800" dist="38100" dir="5400000" algn="t" rotWithShape="0">
                    <a:prstClr val="black">
                      <a:alpha val="40000"/>
                    </a:prstClr>
                  </a:outerShdw>
                </a:effectLst>
                <a:cs typeface="Traditional Arabic" pitchFamily="2" charset="-78"/>
              </a:rPr>
              <a:t>أقُوْلُ قَوْلِي هَذا وَأسْتَغْفِرُوا اللهَ الْعَظِيْمَ لَيْ وَلَكُمْ وَلِسَائِرِ الْمُسْلِمِيْنَ وَالْمُسْلِمَاتِ وَالْمُؤْمِنِيْنَ وَالْمُؤْمِنَاتِ فَاسْتَغْفِرُوْهُ إنَّهُ هُوَ الْغَفُوْرُ الرَّحِيْمُ</a:t>
            </a:r>
          </a:p>
        </p:txBody>
      </p:sp>
      <p:sp>
        <p:nvSpPr>
          <p:cNvPr id="5" name="AutoShape 9"/>
          <p:cNvSpPr>
            <a:spLocks noChangeArrowheads="1"/>
          </p:cNvSpPr>
          <p:nvPr/>
        </p:nvSpPr>
        <p:spPr bwMode="auto">
          <a:xfrm>
            <a:off x="381000" y="253340"/>
            <a:ext cx="2286000" cy="573360"/>
          </a:xfrm>
          <a:prstGeom prst="roundRect">
            <a:avLst>
              <a:gd name="adj" fmla="val 16667"/>
            </a:avLst>
          </a:prstGeom>
          <a:solidFill>
            <a:schemeClr val="accent5">
              <a:lumMod val="40000"/>
              <a:lumOff val="60000"/>
              <a:alpha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1737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553998"/>
          </a:xfrm>
          <a:prstGeom prst="rect">
            <a:avLst/>
          </a:prstGeom>
        </p:spPr>
        <p:txBody>
          <a:bodyPr>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031264"/>
            <a:ext cx="9144000" cy="2862322"/>
          </a:xfrm>
          <a:prstGeom prst="rect">
            <a:avLst/>
          </a:prstGeom>
          <a:solidFill>
            <a:schemeClr val="accent2">
              <a:lumMod val="50000"/>
              <a:alpha val="55000"/>
            </a:scheme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وَأَشْهَد أَنَّ مُحَمَّدًا عَبْدُهُ وَرَسُوْلُهُ الْمَعْرُوْفُ بِالصَّادِقِ الأَمِيْنِ </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227112"/>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50001" y="4014438"/>
            <a:ext cx="8643998" cy="2677656"/>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pesuruh</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yang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dikenali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seorang</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jujur</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lagi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amanah</a:t>
            </a:r>
            <a:endParaRPr lang="en-US" sz="2800" b="1" dirty="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800" y="1066800"/>
            <a:ext cx="8610601"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l="-2420" t="913" r="23388" b="10490"/>
          <a:stretch/>
        </p:blipFill>
        <p:spPr>
          <a:xfrm>
            <a:off x="-228600" y="0"/>
            <a:ext cx="9372600" cy="6858000"/>
          </a:xfrm>
          <a:prstGeom prst="rect">
            <a:avLst/>
          </a:prstGeom>
          <a:ln>
            <a:noFill/>
          </a:ln>
          <a:effectLst>
            <a:outerShdw blurRad="50800" dist="38100" dir="2700000" algn="tl" rotWithShape="0">
              <a:prstClr val="black">
                <a:alpha val="40000"/>
              </a:prstClr>
            </a:outerShdw>
            <a:softEdge rad="112500"/>
          </a:effectLst>
        </p:spPr>
      </p:pic>
      <p:sp>
        <p:nvSpPr>
          <p:cNvPr id="7" name="Rectangle 6"/>
          <p:cNvSpPr/>
          <p:nvPr/>
        </p:nvSpPr>
        <p:spPr>
          <a:xfrm>
            <a:off x="277091" y="1015663"/>
            <a:ext cx="8866909" cy="526297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800" b="1" dirty="0">
                <a:solidFill>
                  <a:schemeClr val="bg1">
                    <a:lumMod val="50000"/>
                  </a:schemeClr>
                </a:solidFill>
              </a:rPr>
              <a:t>Ya Allah selamatkan kami dan seluruh ummah Islam di mana jua mereka berada. Satukanlah persaudaraan dan perpaduan ummat Islam dengan ikatan yang erat dan kukuh. Mantapkanlah  iman kami dan teguhkanlah pegangan kami menurut ahli sunnah wal jamaah, peliharakanlah kami dari amalan dan pegangan aqidah yang menyeleweng. </a:t>
            </a:r>
          </a:p>
          <a:p>
            <a:pPr algn="just"/>
            <a:endParaRPr lang="ms-MY" sz="2800" b="1" dirty="0">
              <a:solidFill>
                <a:schemeClr val="bg1">
                  <a:lumMod val="50000"/>
                </a:schemeClr>
              </a:solidFill>
            </a:endParaRPr>
          </a:p>
          <a:p>
            <a:pPr algn="just"/>
            <a:r>
              <a:rPr lang="ms-MY" sz="2800" b="1" dirty="0">
                <a:solidFill>
                  <a:schemeClr val="bg1">
                    <a:lumMod val="50000"/>
                  </a:schemeClr>
                </a:solidFill>
              </a:rPr>
              <a:t>Ya Allah, bantu dan kasihilah kami </a:t>
            </a:r>
            <a:r>
              <a:rPr lang="ms-MY" sz="2800" b="1" dirty="0" smtClean="0">
                <a:solidFill>
                  <a:schemeClr val="bg1">
                    <a:lumMod val="50000"/>
                  </a:schemeClr>
                </a:solidFill>
              </a:rPr>
              <a:t>dan </a:t>
            </a:r>
            <a:r>
              <a:rPr lang="ms-MY" sz="2800" b="1" dirty="0">
                <a:solidFill>
                  <a:schemeClr val="bg1">
                    <a:lumMod val="50000"/>
                  </a:schemeClr>
                </a:solidFill>
              </a:rPr>
              <a:t>seluruh ummat Islam dari </a:t>
            </a:r>
            <a:r>
              <a:rPr lang="ms-MY" sz="2800" b="1" dirty="0" smtClean="0">
                <a:solidFill>
                  <a:schemeClr val="bg1">
                    <a:lumMod val="50000"/>
                  </a:schemeClr>
                </a:solidFill>
              </a:rPr>
              <a:t>kesusahan, wabak </a:t>
            </a:r>
            <a:r>
              <a:rPr lang="ms-MY" sz="2800" b="1" dirty="0">
                <a:solidFill>
                  <a:schemeClr val="bg1">
                    <a:lumMod val="50000"/>
                  </a:schemeClr>
                </a:solidFill>
              </a:rPr>
              <a:t>dan bala bencana. Lenyapkanlah </a:t>
            </a:r>
            <a:r>
              <a:rPr lang="ms-MY" sz="2800" b="1" dirty="0" smtClean="0">
                <a:solidFill>
                  <a:schemeClr val="bg1">
                    <a:lumMod val="50000"/>
                  </a:schemeClr>
                </a:solidFill>
              </a:rPr>
              <a:t>wabak </a:t>
            </a:r>
            <a:r>
              <a:rPr lang="ms-MY" sz="2800" b="1" dirty="0">
                <a:solidFill>
                  <a:schemeClr val="bg1">
                    <a:lumMod val="50000"/>
                  </a:schemeClr>
                </a:solidFill>
              </a:rPr>
              <a:t>covid 19 dari bumiMu ini Ya Allah.. Ya Rahman.. Ya Rahim..</a:t>
            </a: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8610173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73205" y="1066800"/>
            <a:ext cx="8572560" cy="2123658"/>
          </a:xfrm>
          <a:prstGeom prst="rect">
            <a:avLst/>
          </a:prstGeom>
          <a:solidFill>
            <a:srgbClr val="002060">
              <a:alpha val="48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وَسَلِّمْ عَلَى سَيِّدِنَا وَمَوْلانَا مُحَمَّدٍ أَفْضَلِ الْخَلْقِ أَجْمَعِيْنَ، </a:t>
            </a:r>
          </a:p>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وَأَصْحَابِهِ وَمَنْ تَبِعَهُمْ بِإِحْسَانٍ إِلَى يَوْمِ الدِّيْنِ</a:t>
            </a:r>
          </a:p>
        </p:txBody>
      </p:sp>
      <p:sp>
        <p:nvSpPr>
          <p:cNvPr id="4" name="TextBox 3"/>
          <p:cNvSpPr txBox="1"/>
          <p:nvPr/>
        </p:nvSpPr>
        <p:spPr>
          <a:xfrm>
            <a:off x="367518" y="3733800"/>
            <a:ext cx="8286808" cy="3108543"/>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pemimpin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sebaik</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manusia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273150"/>
            <a:ext cx="821537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14348" y="26861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76450" y="1066800"/>
            <a:ext cx="8492730" cy="2031325"/>
          </a:xfrm>
          <a:prstGeom prst="rect">
            <a:avLst/>
          </a:prstGeom>
          <a:solidFill>
            <a:srgbClr val="7030A0">
              <a:alpha val="51000"/>
            </a:srgb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a:t>
            </a:r>
            <a:endParaRPr lang="en-US" sz="7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وَأَطِيْعُوْهُ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تُفْلِحُوْنَ فِي الدُّنْيَا وَالآخِرَةِ</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70271" y="3276600"/>
            <a:ext cx="8603458" cy="2677656"/>
          </a:xfrm>
          <a:prstGeom prst="rect">
            <a:avLst/>
          </a:prstGeom>
          <a:noFill/>
          <a:ln w="9525">
            <a:noFill/>
          </a:ln>
        </p:spPr>
        <p:txBody>
          <a:bodyPr wrap="square">
            <a:spAutoFit/>
          </a:bodyPr>
          <a:lstStyle/>
          <a:p>
            <a:pPr algn="ctr" fontAlgn="auto">
              <a:spcBef>
                <a:spcPts val="0"/>
              </a:spcBef>
              <a:spcAft>
                <a:spcPts val="0"/>
              </a:spcAft>
              <a:defRPr/>
            </a:pP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sama-sama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ketaatan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hadrat</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 s.w.t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-Nya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-Nya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mendapat</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236" y="990600"/>
            <a:ext cx="9067800" cy="461665"/>
          </a:xfrm>
          <a:prstGeom prst="rect">
            <a:avLst/>
          </a:prstGeom>
        </p:spPr>
        <p:txBody>
          <a:bodyPr wrap="square">
            <a:spAutoFit/>
          </a:bodyPr>
          <a:lstStyle/>
          <a:p>
            <a:pPr algn="ctr" fontAlgn="auto">
              <a:spcBef>
                <a:spcPts val="0"/>
              </a:spcBef>
              <a:spcAft>
                <a:spcPts val="0"/>
              </a:spcAft>
              <a:defRPr/>
            </a:pPr>
            <a:r>
              <a:rPr lang="nb-NO"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03 Safar 1443H  </a:t>
            </a:r>
            <a:r>
              <a:rPr lang="nb-NO"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bersamaan 10 </a:t>
            </a:r>
            <a:r>
              <a:rPr lang="nb-NO"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September 2021M</a:t>
            </a:r>
          </a:p>
        </p:txBody>
      </p:sp>
      <p:sp>
        <p:nvSpPr>
          <p:cNvPr id="4" name="Rectangle 3"/>
          <p:cNvSpPr/>
          <p:nvPr/>
        </p:nvSpPr>
        <p:spPr>
          <a:xfrm>
            <a:off x="1952246" y="152400"/>
            <a:ext cx="5577168" cy="923330"/>
          </a:xfrm>
          <a:prstGeom prst="rect">
            <a:avLst/>
          </a:prstGeom>
          <a:noFill/>
        </p:spPr>
        <p:txBody>
          <a:bodyPr wrap="none" lIns="91440" tIns="45720" rIns="91440" bIns="45720">
            <a:spAutoFit/>
          </a:bodyPr>
          <a:lstStyle/>
          <a:p>
            <a:pPr algn="ctr"/>
            <a:r>
              <a:rPr lang="en-US" sz="5400" b="1" dirty="0" err="1"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Tajuk</a:t>
            </a:r>
            <a:r>
              <a:rPr lang="en-US" sz="5400" b="1" dirty="0"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 Khutbah </a:t>
            </a:r>
            <a:r>
              <a:rPr lang="en-US" sz="5400" b="1" dirty="0" err="1"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Hari</a:t>
            </a:r>
            <a:r>
              <a:rPr lang="en-US" sz="5400" b="1" dirty="0"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 </a:t>
            </a:r>
            <a:r>
              <a:rPr lang="en-US" sz="5400" b="1" dirty="0" err="1"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Ini</a:t>
            </a:r>
            <a:r>
              <a:rPr lang="en-US" sz="5400" b="1" dirty="0"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 :</a:t>
            </a:r>
            <a:endParaRPr lang="en-US" sz="5400" b="1" dirty="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endParaRPr>
          </a:p>
        </p:txBody>
      </p:sp>
      <p:sp>
        <p:nvSpPr>
          <p:cNvPr id="5" name="Rectangle 4"/>
          <p:cNvSpPr/>
          <p:nvPr/>
        </p:nvSpPr>
        <p:spPr>
          <a:xfrm>
            <a:off x="126012" y="1676400"/>
            <a:ext cx="8836248" cy="4524315"/>
          </a:xfrm>
          <a:prstGeom prst="rect">
            <a:avLst/>
          </a:prstGeom>
        </p:spPr>
        <p:txBody>
          <a:bodyPr wrap="square">
            <a:prstTxWarp prst="textButton">
              <a:avLst/>
            </a:prstTxWarp>
            <a:spAutoFit/>
            <a:scene3d>
              <a:camera prst="perspectiveRelaxedModerately"/>
              <a:lightRig rig="threePt" dir="t"/>
            </a:scene3d>
            <a:sp3d extrusionH="57150">
              <a:bevelT w="38100" h="38100" prst="angle"/>
              <a:bevelB h="25400" prst="softRound"/>
            </a:sp3d>
          </a:bodyPr>
          <a:lstStyle/>
          <a:p>
            <a:pPr algn="ctr" fontAlgn="auto">
              <a:spcBef>
                <a:spcPts val="0"/>
              </a:spcBef>
              <a:spcAft>
                <a:spcPts val="0"/>
              </a:spcAft>
              <a:defRPr/>
            </a:pPr>
            <a:r>
              <a:rPr lang="en-US" sz="9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38100" dir="2700000" algn="tl" rotWithShape="0">
                    <a:prstClr val="black">
                      <a:alpha val="40000"/>
                    </a:prstClr>
                  </a:outerShdw>
                  <a:reflection blurRad="6350" stA="55000" endA="300" endPos="45500" dir="5400000" sy="-100000" algn="bl" rotWithShape="0"/>
                </a:effectLst>
                <a:latin typeface="Arial Black" panose="020B0A04020102020204" pitchFamily="34" charset="0"/>
              </a:rPr>
              <a:t>CINTAILAH</a:t>
            </a:r>
          </a:p>
          <a:p>
            <a:pPr algn="ctr" fontAlgn="auto">
              <a:spcBef>
                <a:spcPts val="0"/>
              </a:spcBef>
              <a:spcAft>
                <a:spcPts val="0"/>
              </a:spcAft>
              <a:defRPr/>
            </a:pPr>
            <a:r>
              <a:rPr lang="en-US" sz="9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38100" dir="2700000" algn="tl" rotWithShape="0">
                    <a:prstClr val="black">
                      <a:alpha val="40000"/>
                    </a:prstClr>
                  </a:outerShdw>
                  <a:reflection blurRad="6350" stA="55000" endA="300" endPos="45500" dir="5400000" sy="-100000" algn="bl" rotWithShape="0"/>
                </a:effectLst>
                <a:latin typeface="Arial Black" panose="020B0A04020102020204" pitchFamily="34" charset="0"/>
              </a:rPr>
              <a:t> NEGARA</a:t>
            </a:r>
          </a:p>
          <a:p>
            <a:pPr algn="ctr" fontAlgn="auto">
              <a:spcBef>
                <a:spcPts val="0"/>
              </a:spcBef>
              <a:spcAft>
                <a:spcPts val="0"/>
              </a:spcAft>
              <a:defRPr/>
            </a:pPr>
            <a:r>
              <a:rPr lang="en-US" sz="9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38100" dir="2700000" algn="tl" rotWithShape="0">
                    <a:prstClr val="black">
                      <a:alpha val="40000"/>
                    </a:prstClr>
                  </a:outerShdw>
                  <a:reflection blurRad="6350" stA="55000" endA="300" endPos="45500" dir="5400000" sy="-100000" algn="bl" rotWithShape="0"/>
                </a:effectLst>
                <a:latin typeface="Arial Black" panose="020B0A04020102020204" pitchFamily="34" charset="0"/>
              </a:rPr>
              <a:t> KITA</a:t>
            </a:r>
            <a:endParaRPr lang="en-US" sz="9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38100" dir="2700000" algn="tl" rotWithShape="0">
                  <a:prstClr val="black">
                    <a:alpha val="40000"/>
                  </a:prstClr>
                </a:outerShdw>
                <a:reflection blurRad="6350" stA="55000" endA="300" endPos="455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955555"/>
            <a:ext cx="5029200" cy="2003625"/>
          </a:xfrm>
          <a:prstGeom prst="rect">
            <a:avLst/>
          </a:prstGeom>
          <a:solidFill>
            <a:schemeClr val="bg1">
              <a:alpha val="71000"/>
            </a:schemeClr>
          </a:solidFill>
        </p:spPr>
        <p:txBody>
          <a:bodyPr wrap="square">
            <a:spAutoFit/>
          </a:bodyPr>
          <a:lstStyle/>
          <a:p>
            <a:pPr algn="ctr" rtl="1">
              <a:lnSpc>
                <a:spcPct val="115000"/>
              </a:lnSpc>
              <a:spcAft>
                <a:spcPts val="800"/>
              </a:spcAft>
            </a:pPr>
            <a:r>
              <a:rPr lang="it-IT" sz="3600" b="1" dirty="0" smtClean="0">
                <a:solidFill>
                  <a:srgbClr val="000000"/>
                </a:solidFill>
                <a:latin typeface="Agency FB" panose="020B0503020202020204" pitchFamily="34" charset="0"/>
                <a:ea typeface="Calibri" panose="020F0502020204030204" pitchFamily="34" charset="0"/>
                <a:cs typeface="Browallia New" panose="020B0604020202020204" pitchFamily="34" charset="-34"/>
              </a:rPr>
              <a:t>                  Kita hidup </a:t>
            </a:r>
            <a:r>
              <a:rPr lang="it-IT" sz="3600" b="1" dirty="0">
                <a:solidFill>
                  <a:srgbClr val="000000"/>
                </a:solidFill>
                <a:latin typeface="Agency FB" panose="020B0503020202020204" pitchFamily="34" charset="0"/>
                <a:ea typeface="Calibri" panose="020F0502020204030204" pitchFamily="34" charset="0"/>
                <a:cs typeface="Browallia New" panose="020B0604020202020204" pitchFamily="34" charset="-34"/>
              </a:rPr>
              <a:t>dalam </a:t>
            </a:r>
            <a:r>
              <a:rPr lang="it-IT" sz="3600" b="1" dirty="0" smtClean="0">
                <a:solidFill>
                  <a:srgbClr val="000000"/>
                </a:solidFill>
                <a:latin typeface="Agency FB" panose="020B0503020202020204" pitchFamily="34" charset="0"/>
                <a:ea typeface="Calibri" panose="020F0502020204030204" pitchFamily="34" charset="0"/>
                <a:cs typeface="Browallia New" panose="020B0604020202020204" pitchFamily="34" charset="-34"/>
              </a:rPr>
              <a:t>keadaan aman </a:t>
            </a:r>
            <a:r>
              <a:rPr lang="it-IT" sz="3600" b="1" dirty="0">
                <a:solidFill>
                  <a:srgbClr val="000000"/>
                </a:solidFill>
                <a:latin typeface="Agency FB" panose="020B0503020202020204" pitchFamily="34" charset="0"/>
                <a:ea typeface="Calibri" panose="020F0502020204030204" pitchFamily="34" charset="0"/>
                <a:cs typeface="Browallia New" panose="020B0604020202020204" pitchFamily="34" charset="-34"/>
              </a:rPr>
              <a:t>damai di Negara kita Malaysia yang </a:t>
            </a:r>
            <a:r>
              <a:rPr lang="it-IT" sz="3600" b="1" dirty="0" smtClean="0">
                <a:solidFill>
                  <a:srgbClr val="000000"/>
                </a:solidFill>
                <a:latin typeface="Agency FB" panose="020B0503020202020204" pitchFamily="34" charset="0"/>
                <a:ea typeface="Calibri" panose="020F0502020204030204" pitchFamily="34" charset="0"/>
                <a:cs typeface="Browallia New" panose="020B0604020202020204" pitchFamily="34" charset="-34"/>
              </a:rPr>
              <a:t>tercinta</a:t>
            </a:r>
            <a:endParaRPr lang="ms-MY" sz="3600" dirty="0">
              <a:effectLst/>
              <a:latin typeface="Agency FB" panose="020B0503020202020204" pitchFamily="34" charset="0"/>
              <a:ea typeface="Times New Roman" panose="02020603050405020304" pitchFamily="18" charset="0"/>
              <a:cs typeface="Browallia New" panose="020B0604020202020204" pitchFamily="34" charset="-34"/>
            </a:endParaRPr>
          </a:p>
        </p:txBody>
      </p:sp>
      <p:sp>
        <p:nvSpPr>
          <p:cNvPr id="3" name="Plaque 2"/>
          <p:cNvSpPr/>
          <p:nvPr/>
        </p:nvSpPr>
        <p:spPr>
          <a:xfrm rot="21092497">
            <a:off x="668754" y="798949"/>
            <a:ext cx="4141406" cy="914598"/>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Syukur kepada </a:t>
            </a: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a:t>
            </a: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s.w.t </a:t>
            </a:r>
            <a:endParaRPr lang="en-US" sz="2800" dirty="0"/>
          </a:p>
        </p:txBody>
      </p:sp>
      <p:sp>
        <p:nvSpPr>
          <p:cNvPr id="7" name="Rectangle 6"/>
          <p:cNvSpPr/>
          <p:nvPr/>
        </p:nvSpPr>
        <p:spPr>
          <a:xfrm>
            <a:off x="2579427" y="4338305"/>
            <a:ext cx="5432098" cy="1366528"/>
          </a:xfrm>
          <a:prstGeom prst="rect">
            <a:avLst/>
          </a:prstGeom>
          <a:solidFill>
            <a:schemeClr val="bg1">
              <a:alpha val="71000"/>
            </a:schemeClr>
          </a:solidFill>
        </p:spPr>
        <p:txBody>
          <a:bodyPr wrap="square">
            <a:spAutoFit/>
          </a:bodyPr>
          <a:lstStyle/>
          <a:p>
            <a:pPr algn="ctr" rtl="1">
              <a:lnSpc>
                <a:spcPct val="115000"/>
              </a:lnSpc>
              <a:spcAft>
                <a:spcPts val="800"/>
              </a:spcAft>
            </a:pPr>
            <a:r>
              <a:rPr lang="fi-FI" sz="3600" b="1" dirty="0" smtClean="0">
                <a:solidFill>
                  <a:srgbClr val="000000"/>
                </a:solidFill>
                <a:latin typeface="Agency FB" panose="020B0503020202020204" pitchFamily="34" charset="0"/>
                <a:ea typeface="Calibri" panose="020F0502020204030204" pitchFamily="34" charset="0"/>
                <a:cs typeface="Browallia New" panose="020B0604020202020204" pitchFamily="34" charset="-34"/>
              </a:rPr>
              <a:t>                   Marilah </a:t>
            </a:r>
            <a:r>
              <a:rPr lang="fi-FI" sz="3600" b="1" dirty="0">
                <a:solidFill>
                  <a:srgbClr val="000000"/>
                </a:solidFill>
                <a:latin typeface="Agency FB" panose="020B0503020202020204" pitchFamily="34" charset="0"/>
                <a:ea typeface="Calibri" panose="020F0502020204030204" pitchFamily="34" charset="0"/>
                <a:cs typeface="Browallia New" panose="020B0604020202020204" pitchFamily="34" charset="-34"/>
              </a:rPr>
              <a:t>sama-sama kita mencintai Negara kita</a:t>
            </a:r>
            <a:endParaRPr lang="ms-MY" sz="3600" dirty="0">
              <a:effectLst/>
              <a:latin typeface="Agency FB" panose="020B0503020202020204" pitchFamily="34" charset="0"/>
              <a:ea typeface="Times New Roman" panose="02020603050405020304" pitchFamily="18" charset="0"/>
              <a:cs typeface="Browallia New" panose="020B0604020202020204" pitchFamily="34" charset="-34"/>
            </a:endParaRPr>
          </a:p>
        </p:txBody>
      </p:sp>
      <p:sp>
        <p:nvSpPr>
          <p:cNvPr id="6" name="Plaque 5"/>
          <p:cNvSpPr/>
          <p:nvPr/>
        </p:nvSpPr>
        <p:spPr>
          <a:xfrm rot="21092497">
            <a:off x="691502" y="4185808"/>
            <a:ext cx="4141406" cy="914598"/>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 tanda kesyukuran </a:t>
            </a:r>
            <a:endParaRPr lang="en-US" sz="2800" dirty="0"/>
          </a:p>
        </p:txBody>
      </p:sp>
    </p:spTree>
    <p:extLst>
      <p:ext uri="{BB962C8B-B14F-4D97-AF65-F5344CB8AC3E}">
        <p14:creationId xmlns:p14="http://schemas.microsoft.com/office/powerpoint/2010/main" val="1718871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038600" y="2105075"/>
            <a:ext cx="3993080" cy="1672089"/>
          </a:xfrm>
          <a:prstGeom prst="rect">
            <a:avLst/>
          </a:prstGeom>
          <a:gradFill flip="none" rotWithShape="1">
            <a:gsLst>
              <a:gs pos="0">
                <a:srgbClr val="92D050">
                  <a:shade val="30000"/>
                  <a:satMod val="115000"/>
                </a:srgbClr>
              </a:gs>
              <a:gs pos="50000">
                <a:srgbClr val="92D050">
                  <a:shade val="67500"/>
                  <a:satMod val="115000"/>
                  <a:lumMod val="98000"/>
                  <a:lumOff val="2000"/>
                  <a:alpha val="61000"/>
                </a:srgbClr>
              </a:gs>
              <a:gs pos="100000">
                <a:srgbClr val="92D050">
                  <a:shade val="100000"/>
                  <a:satMod val="115000"/>
                  <a:alpha val="29000"/>
                </a:srgb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smtClean="0">
                <a:solidFill>
                  <a:schemeClr val="tx1"/>
                </a:solidFill>
                <a:latin typeface="Arial Black" pitchFamily="34" charset="0"/>
              </a:rPr>
              <a:t>Tanggungjawab </a:t>
            </a:r>
            <a:r>
              <a:rPr lang="sv-SE" sz="2400" dirty="0">
                <a:solidFill>
                  <a:schemeClr val="tx1"/>
                </a:solidFill>
                <a:latin typeface="Arial Black" pitchFamily="34" charset="0"/>
              </a:rPr>
              <a:t>setiap insan yang hidup di atas muka bumi </a:t>
            </a:r>
            <a:endParaRPr lang="sv-SE" sz="2400" dirty="0" smtClean="0">
              <a:solidFill>
                <a:schemeClr val="tx1"/>
              </a:solidFill>
              <a:latin typeface="Arial Black" pitchFamily="34" charset="0"/>
            </a:endParaRPr>
          </a:p>
        </p:txBody>
      </p:sp>
      <p:sp>
        <p:nvSpPr>
          <p:cNvPr id="5" name="Curved Left Arrow 4"/>
          <p:cNvSpPr/>
          <p:nvPr/>
        </p:nvSpPr>
        <p:spPr>
          <a:xfrm rot="19147260">
            <a:off x="5849917" y="184748"/>
            <a:ext cx="1309872" cy="1950209"/>
          </a:xfrm>
          <a:prstGeom prst="curvedLeftArrow">
            <a:avLst>
              <a:gd name="adj1" fmla="val 25000"/>
              <a:gd name="adj2" fmla="val 50000"/>
              <a:gd name="adj3" fmla="val 350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6" name="Plaque 5"/>
          <p:cNvSpPr/>
          <p:nvPr/>
        </p:nvSpPr>
        <p:spPr>
          <a:xfrm>
            <a:off x="1501964" y="793944"/>
            <a:ext cx="4141406" cy="914598"/>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Mencintai Negara </a:t>
            </a:r>
            <a:endParaRPr lang="en-US" sz="2800" dirty="0"/>
          </a:p>
        </p:txBody>
      </p:sp>
      <p:sp>
        <p:nvSpPr>
          <p:cNvPr id="4" name="Curved Right Arrow 3"/>
          <p:cNvSpPr/>
          <p:nvPr/>
        </p:nvSpPr>
        <p:spPr>
          <a:xfrm rot="20513278">
            <a:off x="440992" y="1651008"/>
            <a:ext cx="1993348" cy="4643504"/>
          </a:xfrm>
          <a:prstGeom prst="curvedRightArrow">
            <a:avLst>
              <a:gd name="adj1" fmla="val 16873"/>
              <a:gd name="adj2" fmla="val 50341"/>
              <a:gd name="adj3" fmla="val 37315"/>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8" name="Rectangle 7"/>
          <p:cNvSpPr/>
          <p:nvPr/>
        </p:nvSpPr>
        <p:spPr>
          <a:xfrm>
            <a:off x="2933699" y="4570230"/>
            <a:ext cx="4953000" cy="1888376"/>
          </a:xfrm>
          <a:prstGeom prst="rect">
            <a:avLst/>
          </a:prstGeom>
          <a:solidFill>
            <a:schemeClr val="accent6">
              <a:lumMod val="60000"/>
              <a:lumOff val="40000"/>
              <a:alpha val="7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smtClean="0">
                <a:solidFill>
                  <a:schemeClr val="tx1"/>
                </a:solidFill>
                <a:latin typeface="Arial Black" pitchFamily="34" charset="0"/>
              </a:rPr>
              <a:t>Sebahagian </a:t>
            </a:r>
            <a:r>
              <a:rPr lang="sv-SE" sz="2400" dirty="0">
                <a:solidFill>
                  <a:schemeClr val="tx1"/>
                </a:solidFill>
                <a:latin typeface="Arial Black" pitchFamily="34" charset="0"/>
              </a:rPr>
              <a:t>dari sunnah Rasulullah </a:t>
            </a:r>
            <a:r>
              <a:rPr lang="sv-SE" sz="2400" dirty="0" smtClean="0">
                <a:solidFill>
                  <a:schemeClr val="tx1"/>
                </a:solidFill>
                <a:latin typeface="Arial Black" pitchFamily="34" charset="0"/>
              </a:rPr>
              <a:t>SAW </a:t>
            </a:r>
            <a:r>
              <a:rPr lang="sv-SE" sz="2400" dirty="0">
                <a:solidFill>
                  <a:schemeClr val="tx1"/>
                </a:solidFill>
                <a:latin typeface="Arial Black" pitchFamily="34" charset="0"/>
              </a:rPr>
              <a:t>yang perlu diikuti dan dicontohi oleh setiap warga Negara.</a:t>
            </a:r>
            <a:endParaRPr lang="sv-SE" sz="2400" dirty="0" smtClean="0">
              <a:solidFill>
                <a:schemeClr val="tx1"/>
              </a:solidFill>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Plaque 2"/>
          <p:cNvSpPr/>
          <p:nvPr/>
        </p:nvSpPr>
        <p:spPr>
          <a:xfrm>
            <a:off x="457200" y="609600"/>
            <a:ext cx="8229600" cy="990600"/>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 </a:t>
            </a: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 </a:t>
            </a: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sangat mencintai negeri Mekah</a:t>
            </a:r>
            <a:endParaRPr lang="en-US" sz="2800" dirty="0"/>
          </a:p>
        </p:txBody>
      </p:sp>
      <p:sp>
        <p:nvSpPr>
          <p:cNvPr id="11" name="Down Arrow 10"/>
          <p:cNvSpPr/>
          <p:nvPr/>
        </p:nvSpPr>
        <p:spPr>
          <a:xfrm>
            <a:off x="4200525" y="1676400"/>
            <a:ext cx="742950" cy="1447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4" name="Curved Down Ribbon 3"/>
          <p:cNvSpPr/>
          <p:nvPr/>
        </p:nvSpPr>
        <p:spPr>
          <a:xfrm>
            <a:off x="152400" y="1981200"/>
            <a:ext cx="8762999" cy="4743170"/>
          </a:xfrm>
          <a:prstGeom prst="ellipseRibbon">
            <a:avLst>
              <a:gd name="adj1" fmla="val 25000"/>
              <a:gd name="adj2" fmla="val 67443"/>
              <a:gd name="adj3" fmla="val 12500"/>
            </a:avLst>
          </a:prstGeom>
          <a:solidFill>
            <a:schemeClr val="accent2">
              <a:lumMod val="40000"/>
              <a:lumOff val="60000"/>
              <a:alpha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15000"/>
              </a:lnSpc>
              <a:spcAft>
                <a:spcPts val="800"/>
              </a:spcAft>
            </a:pPr>
            <a:r>
              <a:rPr lang="sv-SE"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Rounded MT Bold" panose="020F0704030504030204" pitchFamily="34" charset="0"/>
              </a:rPr>
              <a:t>Baginda merasa sangat berat hati hendak meninggalkan Negeri Mekah ketika diperintah berhijrah ke Madinah</a:t>
            </a:r>
            <a:endParaRPr lang="fi-FI"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Rounded MT Bold" panose="020F0704030504030204" pitchFamily="34" charset="0"/>
            </a:endParaRPr>
          </a:p>
        </p:txBody>
      </p:sp>
    </p:spTree>
    <p:extLst>
      <p:ext uri="{BB962C8B-B14F-4D97-AF65-F5344CB8AC3E}">
        <p14:creationId xmlns:p14="http://schemas.microsoft.com/office/powerpoint/2010/main" val="312727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6187723</TotalTime>
  <Words>1327</Words>
  <Application>Microsoft Office PowerPoint</Application>
  <PresentationFormat>On-screen Show (4:3)</PresentationFormat>
  <Paragraphs>146</Paragraphs>
  <Slides>38</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38</vt:i4>
      </vt:variant>
    </vt:vector>
  </HeadingPairs>
  <TitlesOfParts>
    <vt:vector size="53" baseType="lpstr">
      <vt:lpstr>Arial Unicode MS</vt:lpstr>
      <vt:lpstr>Agency FB</vt:lpstr>
      <vt:lpstr>Aharoni</vt:lpstr>
      <vt:lpstr>Arial</vt:lpstr>
      <vt:lpstr>Arial Black</vt:lpstr>
      <vt:lpstr>Arial Rounded MT Bold</vt:lpstr>
      <vt:lpstr>Browallia New</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155</cp:revision>
  <dcterms:created xsi:type="dcterms:W3CDTF">2017-12-24T04:47:57Z</dcterms:created>
  <dcterms:modified xsi:type="dcterms:W3CDTF">2021-09-08T16:18:40Z</dcterms:modified>
</cp:coreProperties>
</file>